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12"/>
  </p:notesMasterIdLst>
  <p:sldIdLst>
    <p:sldId id="274" r:id="rId3"/>
    <p:sldId id="272" r:id="rId4"/>
    <p:sldId id="259" r:id="rId5"/>
    <p:sldId id="275" r:id="rId6"/>
    <p:sldId id="260" r:id="rId7"/>
    <p:sldId id="276" r:id="rId8"/>
    <p:sldId id="278" r:id="rId9"/>
    <p:sldId id="281" r:id="rId10"/>
    <p:sldId id="273" r:id="rId11"/>
  </p:sldIdLst>
  <p:sldSz cx="12192000" cy="6858000"/>
  <p:notesSz cx="7010400" cy="9296400"/>
  <p:embeddedFontLst>
    <p:embeddedFont>
      <p:font typeface="Baskerville Old Face" panose="02020602080505020303" pitchFamily="18" charset="77"/>
      <p:regular r:id="rId13"/>
    </p:embeddedFont>
    <p:embeddedFont>
      <p:font typeface="Open Sans Light" panose="020F0502020204030204" pitchFamily="34" charset="0"/>
      <p:regular r:id="rId14"/>
      <p:bold r:id="rId15"/>
      <p:italic r:id="rId16"/>
      <p:boldItalic r:id="rId17"/>
    </p:embeddedFont>
    <p:embeddedFont>
      <p:font typeface="Trebuchet MS" panose="020B070302020209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630A5-BEA5-4F06-A52B-1003317D5F78}" v="7" dt="2024-12-22T20:48:57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73028" autoAdjust="0"/>
  </p:normalViewPr>
  <p:slideViewPr>
    <p:cSldViewPr snapToGrid="0">
      <p:cViewPr varScale="1">
        <p:scale>
          <a:sx n="88" d="100"/>
          <a:sy n="88" d="100"/>
        </p:scale>
        <p:origin x="148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May 5, 2023</a:t>
            </a:r>
            <a:endParaRPr dirty="0"/>
          </a:p>
        </p:txBody>
      </p:sp>
      <p:sp>
        <p:nvSpPr>
          <p:cNvPr id="257" name="Google Shape;25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701356aa4_0_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g10701356a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6f33d3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6f33d3302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56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04" name="Google Shape;304;g106f33d330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6f33d3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6f33d3302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56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04" name="Google Shape;304;g106f33d330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6f33d3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6f33d3302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56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04" name="Google Shape;304;g106f33d330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6f33d3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6f33d3302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56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04" name="Google Shape;304;g106f33d330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6f33d3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6f33d3302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56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04" name="Google Shape;304;g106f33d330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701356aa4_0_7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4" name="Google Shape;354;g10701356aa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Cover Page - Founders Collage">
  <p:cSld name="Chapter Cover Page - Founders Collag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effb\OneDrive\Desktop\Omega\Committee\Thirkield v2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contrast="-70000"/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</p:spPr>
      </p:pic>
      <p:sp>
        <p:nvSpPr>
          <p:cNvPr id="3" name="Google Shape;261;p38"/>
          <p:cNvSpPr/>
          <p:nvPr userDrawn="1"/>
        </p:nvSpPr>
        <p:spPr>
          <a:xfrm>
            <a:off x="8606852" y="1"/>
            <a:ext cx="2298241" cy="1219031"/>
          </a:xfrm>
          <a:prstGeom prst="flowChartOffpageConnector">
            <a:avLst/>
          </a:pr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Epsilon Mu Mu Chapter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Omega Psi Phi Fraternity, Inc.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Scholarship Committee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2025 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Quarter Moon_vegas">
  <p:cSld name="Three Quarter Moon_vega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6508485" y="0"/>
            <a:ext cx="5683515" cy="6858002"/>
          </a:xfrm>
          <a:custGeom>
            <a:avLst/>
            <a:gdLst/>
            <a:ahLst/>
            <a:cxnLst/>
            <a:rect l="l" t="t" r="r" b="b"/>
            <a:pathLst>
              <a:path w="5683515" h="6858002" extrusionOk="0">
                <a:moveTo>
                  <a:pt x="991465" y="0"/>
                </a:moveTo>
                <a:lnTo>
                  <a:pt x="2945487" y="0"/>
                </a:lnTo>
                <a:lnTo>
                  <a:pt x="4542930" y="0"/>
                </a:lnTo>
                <a:lnTo>
                  <a:pt x="5683515" y="0"/>
                </a:lnTo>
                <a:lnTo>
                  <a:pt x="5683515" y="6858000"/>
                </a:lnTo>
                <a:lnTo>
                  <a:pt x="4542930" y="6858000"/>
                </a:lnTo>
                <a:lnTo>
                  <a:pt x="2996220" y="6858000"/>
                </a:lnTo>
                <a:lnTo>
                  <a:pt x="2996220" y="6858002"/>
                </a:lnTo>
                <a:lnTo>
                  <a:pt x="2922670" y="6858002"/>
                </a:lnTo>
                <a:cubicBezTo>
                  <a:pt x="2735275" y="6858002"/>
                  <a:pt x="2445489" y="6858002"/>
                  <a:pt x="1997369" y="6858002"/>
                </a:cubicBezTo>
                <a:lnTo>
                  <a:pt x="1954022" y="6858002"/>
                </a:lnTo>
                <a:lnTo>
                  <a:pt x="1954023" y="6858000"/>
                </a:lnTo>
                <a:lnTo>
                  <a:pt x="1042198" y="6858000"/>
                </a:lnTo>
                <a:lnTo>
                  <a:pt x="1042198" y="6858002"/>
                </a:lnTo>
                <a:lnTo>
                  <a:pt x="968648" y="6858002"/>
                </a:lnTo>
                <a:cubicBezTo>
                  <a:pt x="781253" y="6858002"/>
                  <a:pt x="491467" y="6858002"/>
                  <a:pt x="43347" y="6858002"/>
                </a:cubicBezTo>
                <a:lnTo>
                  <a:pt x="0" y="6858002"/>
                </a:lnTo>
                <a:lnTo>
                  <a:pt x="46136" y="6588648"/>
                </a:lnTo>
                <a:cubicBezTo>
                  <a:pt x="172019" y="5780024"/>
                  <a:pt x="249879" y="4662921"/>
                  <a:pt x="249879" y="3429002"/>
                </a:cubicBezTo>
                <a:cubicBezTo>
                  <a:pt x="249879" y="2195084"/>
                  <a:pt x="172019" y="1077981"/>
                  <a:pt x="46136" y="269357"/>
                </a:cubicBezTo>
                <a:lnTo>
                  <a:pt x="0" y="4"/>
                </a:lnTo>
                <a:lnTo>
                  <a:pt x="991465" y="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7995454" y="6430375"/>
            <a:ext cx="34741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2021 Beta Lambda Lambda Chapter, Inc. All rights reserved. Chapter confidential.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6690218" y="6485680"/>
            <a:ext cx="4917755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</p:txBody>
      </p:sp>
      <p:sp>
        <p:nvSpPr>
          <p:cNvPr id="100" name="Google Shape;100;p15"/>
          <p:cNvSpPr txBox="1"/>
          <p:nvPr/>
        </p:nvSpPr>
        <p:spPr>
          <a:xfrm>
            <a:off x="11674929" y="6485680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lear center 2">
  <p:cSld name="1_clear center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10109201" y="1"/>
            <a:ext cx="2100278" cy="6870526"/>
          </a:xfrm>
          <a:custGeom>
            <a:avLst/>
            <a:gdLst/>
            <a:ahLst/>
            <a:cxnLst/>
            <a:rect l="l" t="t" r="r" b="b"/>
            <a:pathLst>
              <a:path w="2100278" h="6870526" extrusionOk="0">
                <a:moveTo>
                  <a:pt x="14410" y="0"/>
                </a:moveTo>
                <a:lnTo>
                  <a:pt x="2084752" y="0"/>
                </a:lnTo>
                <a:cubicBezTo>
                  <a:pt x="2093103" y="2286000"/>
                  <a:pt x="2091927" y="4584526"/>
                  <a:pt x="2100278" y="6870526"/>
                </a:cubicBezTo>
                <a:lnTo>
                  <a:pt x="0" y="6858000"/>
                </a:lnTo>
                <a:lnTo>
                  <a:pt x="74810" y="6160456"/>
                </a:lnTo>
                <a:cubicBezTo>
                  <a:pt x="227083" y="4099355"/>
                  <a:pt x="207498" y="2120780"/>
                  <a:pt x="41845" y="278438"/>
                </a:cubicBezTo>
                <a:lnTo>
                  <a:pt x="14410" y="0"/>
                </a:lnTo>
                <a:close/>
              </a:path>
            </a:pathLst>
          </a:custGeom>
          <a:solidFill>
            <a:srgbClr val="6D2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453780" y="6255327"/>
            <a:ext cx="557262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9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9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900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62000" y="527542"/>
            <a:ext cx="7245324" cy="48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762000" y="1717431"/>
            <a:ext cx="864576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3445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34454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ep purple side bar right static">
  <p:cSld name="Deep purple side bar right static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6508485" y="0"/>
            <a:ext cx="5683515" cy="6858002"/>
          </a:xfrm>
          <a:custGeom>
            <a:avLst/>
            <a:gdLst/>
            <a:ahLst/>
            <a:cxnLst/>
            <a:rect l="l" t="t" r="r" b="b"/>
            <a:pathLst>
              <a:path w="5683515" h="6858002" extrusionOk="0">
                <a:moveTo>
                  <a:pt x="991465" y="0"/>
                </a:moveTo>
                <a:lnTo>
                  <a:pt x="2945487" y="0"/>
                </a:lnTo>
                <a:lnTo>
                  <a:pt x="4542930" y="0"/>
                </a:lnTo>
                <a:lnTo>
                  <a:pt x="5683515" y="0"/>
                </a:lnTo>
                <a:lnTo>
                  <a:pt x="5683515" y="6858000"/>
                </a:lnTo>
                <a:lnTo>
                  <a:pt x="4542930" y="6858000"/>
                </a:lnTo>
                <a:lnTo>
                  <a:pt x="2996220" y="6858000"/>
                </a:lnTo>
                <a:lnTo>
                  <a:pt x="2996220" y="6858002"/>
                </a:lnTo>
                <a:lnTo>
                  <a:pt x="2922670" y="6858002"/>
                </a:lnTo>
                <a:cubicBezTo>
                  <a:pt x="2735275" y="6858002"/>
                  <a:pt x="2445489" y="6858002"/>
                  <a:pt x="1997369" y="6858002"/>
                </a:cubicBezTo>
                <a:lnTo>
                  <a:pt x="1954022" y="6858002"/>
                </a:lnTo>
                <a:lnTo>
                  <a:pt x="1954023" y="6858000"/>
                </a:lnTo>
                <a:lnTo>
                  <a:pt x="1042198" y="6858000"/>
                </a:lnTo>
                <a:lnTo>
                  <a:pt x="1042198" y="6858002"/>
                </a:lnTo>
                <a:lnTo>
                  <a:pt x="968648" y="6858002"/>
                </a:lnTo>
                <a:cubicBezTo>
                  <a:pt x="781253" y="6858002"/>
                  <a:pt x="491467" y="6858002"/>
                  <a:pt x="43347" y="6858002"/>
                </a:cubicBezTo>
                <a:lnTo>
                  <a:pt x="0" y="6858002"/>
                </a:lnTo>
                <a:lnTo>
                  <a:pt x="46136" y="6588648"/>
                </a:lnTo>
                <a:cubicBezTo>
                  <a:pt x="172019" y="5780024"/>
                  <a:pt x="249879" y="4662921"/>
                  <a:pt x="249879" y="3429002"/>
                </a:cubicBezTo>
                <a:cubicBezTo>
                  <a:pt x="249879" y="2195084"/>
                  <a:pt x="172019" y="1077981"/>
                  <a:pt x="46136" y="269357"/>
                </a:cubicBezTo>
                <a:lnTo>
                  <a:pt x="0" y="4"/>
                </a:lnTo>
                <a:lnTo>
                  <a:pt x="991465" y="4"/>
                </a:lnTo>
                <a:close/>
              </a:path>
            </a:pathLst>
          </a:custGeom>
          <a:solidFill>
            <a:srgbClr val="6D2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371439" y="6491930"/>
            <a:ext cx="5098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</p:txBody>
      </p:sp>
      <p:sp>
        <p:nvSpPr>
          <p:cNvPr id="112" name="Google Shape;112;p17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703128" y="1218469"/>
            <a:ext cx="3771900" cy="388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1056409" y="2009718"/>
            <a:ext cx="428798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3445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34454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yal purple side bar">
  <p:cSld name="Royal purple side ba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6508485" y="0"/>
            <a:ext cx="5683515" cy="6858002"/>
          </a:xfrm>
          <a:custGeom>
            <a:avLst/>
            <a:gdLst/>
            <a:ahLst/>
            <a:cxnLst/>
            <a:rect l="l" t="t" r="r" b="b"/>
            <a:pathLst>
              <a:path w="5683515" h="6858002" extrusionOk="0">
                <a:moveTo>
                  <a:pt x="991465" y="0"/>
                </a:moveTo>
                <a:lnTo>
                  <a:pt x="2945487" y="0"/>
                </a:lnTo>
                <a:lnTo>
                  <a:pt x="4542930" y="0"/>
                </a:lnTo>
                <a:lnTo>
                  <a:pt x="5683515" y="0"/>
                </a:lnTo>
                <a:lnTo>
                  <a:pt x="5683515" y="6858000"/>
                </a:lnTo>
                <a:lnTo>
                  <a:pt x="4542930" y="6858000"/>
                </a:lnTo>
                <a:lnTo>
                  <a:pt x="2996220" y="6858000"/>
                </a:lnTo>
                <a:lnTo>
                  <a:pt x="2996220" y="6858002"/>
                </a:lnTo>
                <a:lnTo>
                  <a:pt x="2922670" y="6858002"/>
                </a:lnTo>
                <a:cubicBezTo>
                  <a:pt x="2735275" y="6858002"/>
                  <a:pt x="2445489" y="6858002"/>
                  <a:pt x="1997369" y="6858002"/>
                </a:cubicBezTo>
                <a:lnTo>
                  <a:pt x="1954022" y="6858002"/>
                </a:lnTo>
                <a:lnTo>
                  <a:pt x="1954023" y="6858000"/>
                </a:lnTo>
                <a:lnTo>
                  <a:pt x="1042198" y="6858000"/>
                </a:lnTo>
                <a:lnTo>
                  <a:pt x="1042198" y="6858002"/>
                </a:lnTo>
                <a:lnTo>
                  <a:pt x="968648" y="6858002"/>
                </a:lnTo>
                <a:cubicBezTo>
                  <a:pt x="781253" y="6858002"/>
                  <a:pt x="491467" y="6858002"/>
                  <a:pt x="43347" y="6858002"/>
                </a:cubicBezTo>
                <a:lnTo>
                  <a:pt x="0" y="6858002"/>
                </a:lnTo>
                <a:lnTo>
                  <a:pt x="46136" y="6588648"/>
                </a:lnTo>
                <a:cubicBezTo>
                  <a:pt x="172019" y="5780024"/>
                  <a:pt x="249879" y="4662921"/>
                  <a:pt x="249879" y="3429002"/>
                </a:cubicBezTo>
                <a:cubicBezTo>
                  <a:pt x="249879" y="2195084"/>
                  <a:pt x="172019" y="1077981"/>
                  <a:pt x="46136" y="269357"/>
                </a:cubicBezTo>
                <a:lnTo>
                  <a:pt x="0" y="4"/>
                </a:lnTo>
                <a:lnTo>
                  <a:pt x="991465" y="4"/>
                </a:lnTo>
                <a:close/>
              </a:path>
            </a:pathLst>
          </a:custGeom>
          <a:solidFill>
            <a:srgbClr val="5C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6589552" y="6491930"/>
            <a:ext cx="488000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</p:txBody>
      </p:sp>
      <p:sp>
        <p:nvSpPr>
          <p:cNvPr id="119" name="Google Shape;119;p18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left white band right Metro March">
  <p:cSld name="Photo left white band right Metro March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6515354" y="-8890"/>
            <a:ext cx="5683515" cy="6866889"/>
          </a:xfrm>
          <a:custGeom>
            <a:avLst/>
            <a:gdLst/>
            <a:ahLst/>
            <a:cxnLst/>
            <a:rect l="l" t="t" r="r" b="b"/>
            <a:pathLst>
              <a:path w="5683515" h="6858002" extrusionOk="0">
                <a:moveTo>
                  <a:pt x="991465" y="0"/>
                </a:moveTo>
                <a:lnTo>
                  <a:pt x="2945487" y="0"/>
                </a:lnTo>
                <a:lnTo>
                  <a:pt x="4542930" y="0"/>
                </a:lnTo>
                <a:lnTo>
                  <a:pt x="5683515" y="0"/>
                </a:lnTo>
                <a:lnTo>
                  <a:pt x="5683515" y="6858000"/>
                </a:lnTo>
                <a:lnTo>
                  <a:pt x="4542930" y="6858000"/>
                </a:lnTo>
                <a:lnTo>
                  <a:pt x="2996220" y="6858000"/>
                </a:lnTo>
                <a:lnTo>
                  <a:pt x="2996220" y="6858002"/>
                </a:lnTo>
                <a:lnTo>
                  <a:pt x="2922670" y="6858002"/>
                </a:lnTo>
                <a:cubicBezTo>
                  <a:pt x="2735275" y="6858002"/>
                  <a:pt x="2445489" y="6858002"/>
                  <a:pt x="1997369" y="6858002"/>
                </a:cubicBezTo>
                <a:lnTo>
                  <a:pt x="1954022" y="6858002"/>
                </a:lnTo>
                <a:lnTo>
                  <a:pt x="1954023" y="6858000"/>
                </a:lnTo>
                <a:lnTo>
                  <a:pt x="1042198" y="6858000"/>
                </a:lnTo>
                <a:lnTo>
                  <a:pt x="1042198" y="6858002"/>
                </a:lnTo>
                <a:lnTo>
                  <a:pt x="968648" y="6858002"/>
                </a:lnTo>
                <a:cubicBezTo>
                  <a:pt x="781253" y="6858002"/>
                  <a:pt x="491467" y="6858002"/>
                  <a:pt x="43347" y="6858002"/>
                </a:cubicBezTo>
                <a:lnTo>
                  <a:pt x="0" y="6858002"/>
                </a:lnTo>
                <a:lnTo>
                  <a:pt x="46136" y="6588648"/>
                </a:lnTo>
                <a:cubicBezTo>
                  <a:pt x="172019" y="5780024"/>
                  <a:pt x="249879" y="4662921"/>
                  <a:pt x="249879" y="3429002"/>
                </a:cubicBezTo>
                <a:cubicBezTo>
                  <a:pt x="249879" y="2195084"/>
                  <a:pt x="172019" y="1077981"/>
                  <a:pt x="46136" y="269357"/>
                </a:cubicBezTo>
                <a:lnTo>
                  <a:pt x="0" y="4"/>
                </a:lnTo>
                <a:lnTo>
                  <a:pt x="991465" y="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6515354" y="6491930"/>
            <a:ext cx="495420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</p:txBody>
      </p:sp>
      <p:sp>
        <p:nvSpPr>
          <p:cNvPr id="125" name="Google Shape;125;p19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L Bas-Metro March">
  <p:cSld name="1_BLL Bas-Metro March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4565909" y="0"/>
            <a:ext cx="5683515" cy="6858002"/>
          </a:xfrm>
          <a:custGeom>
            <a:avLst/>
            <a:gdLst/>
            <a:ahLst/>
            <a:cxnLst/>
            <a:rect l="l" t="t" r="r" b="b"/>
            <a:pathLst>
              <a:path w="5683515" h="6858002" extrusionOk="0">
                <a:moveTo>
                  <a:pt x="991465" y="0"/>
                </a:moveTo>
                <a:lnTo>
                  <a:pt x="2945487" y="0"/>
                </a:lnTo>
                <a:lnTo>
                  <a:pt x="4542930" y="0"/>
                </a:lnTo>
                <a:lnTo>
                  <a:pt x="5683515" y="0"/>
                </a:lnTo>
                <a:lnTo>
                  <a:pt x="5683515" y="6858000"/>
                </a:lnTo>
                <a:lnTo>
                  <a:pt x="4542930" y="6858000"/>
                </a:lnTo>
                <a:lnTo>
                  <a:pt x="2996220" y="6858000"/>
                </a:lnTo>
                <a:lnTo>
                  <a:pt x="2996220" y="6858002"/>
                </a:lnTo>
                <a:lnTo>
                  <a:pt x="2922670" y="6858002"/>
                </a:lnTo>
                <a:cubicBezTo>
                  <a:pt x="2735275" y="6858002"/>
                  <a:pt x="2445489" y="6858002"/>
                  <a:pt x="1997369" y="6858002"/>
                </a:cubicBezTo>
                <a:lnTo>
                  <a:pt x="1954022" y="6858002"/>
                </a:lnTo>
                <a:lnTo>
                  <a:pt x="1954023" y="6858000"/>
                </a:lnTo>
                <a:lnTo>
                  <a:pt x="1042198" y="6858000"/>
                </a:lnTo>
                <a:lnTo>
                  <a:pt x="1042198" y="6858002"/>
                </a:lnTo>
                <a:lnTo>
                  <a:pt x="968648" y="6858002"/>
                </a:lnTo>
                <a:cubicBezTo>
                  <a:pt x="781253" y="6858002"/>
                  <a:pt x="491467" y="6858002"/>
                  <a:pt x="43347" y="6858002"/>
                </a:cubicBezTo>
                <a:lnTo>
                  <a:pt x="0" y="6858002"/>
                </a:lnTo>
                <a:lnTo>
                  <a:pt x="46136" y="6588648"/>
                </a:lnTo>
                <a:cubicBezTo>
                  <a:pt x="172019" y="5780024"/>
                  <a:pt x="249879" y="4662921"/>
                  <a:pt x="249879" y="3429002"/>
                </a:cubicBezTo>
                <a:cubicBezTo>
                  <a:pt x="249879" y="2195084"/>
                  <a:pt x="172019" y="1077981"/>
                  <a:pt x="46136" y="269357"/>
                </a:cubicBezTo>
                <a:lnTo>
                  <a:pt x="0" y="4"/>
                </a:lnTo>
                <a:lnTo>
                  <a:pt x="991465" y="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262382" y="6491930"/>
            <a:ext cx="52071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</p:txBody>
      </p:sp>
      <p:sp>
        <p:nvSpPr>
          <p:cNvPr id="131" name="Google Shape;131;p20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48">
          <p15:clr>
            <a:srgbClr val="FBAE40"/>
          </p15:clr>
        </p15:guide>
        <p15:guide id="2" pos="240">
          <p15:clr>
            <a:srgbClr val="FBAE40"/>
          </p15:clr>
        </p15:guide>
        <p15:guide id="3" pos="39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ic 1-BLL logo top left">
  <p:cSld name="Generic 1-BLL logo top left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6576970" y="6514206"/>
            <a:ext cx="489258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</p:txBody>
      </p:sp>
      <p:sp>
        <p:nvSpPr>
          <p:cNvPr id="135" name="Google Shape;135;p21"/>
          <p:cNvSpPr txBox="1"/>
          <p:nvPr/>
        </p:nvSpPr>
        <p:spPr>
          <a:xfrm>
            <a:off x="11674929" y="6500447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ic 1-BLL logo bottom left">
  <p:cSld name="Generic 1-BLL logo bottom left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11674929" y="6500447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ic 1-BLL logo top center">
  <p:cSld name="Generic 1-BLL logo top center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/>
        </p:nvSpPr>
        <p:spPr>
          <a:xfrm>
            <a:off x="11674929" y="6500447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yal purple bottom slice">
  <p:cSld name="Royal purple bottom slic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>
            <a:off x="0" y="4356100"/>
            <a:ext cx="12188825" cy="2501900"/>
          </a:xfrm>
          <a:custGeom>
            <a:avLst/>
            <a:gdLst/>
            <a:ahLst/>
            <a:cxnLst/>
            <a:rect l="l" t="t" r="r" b="b"/>
            <a:pathLst>
              <a:path w="3830" h="783" extrusionOk="0">
                <a:moveTo>
                  <a:pt x="0" y="1"/>
                </a:moveTo>
                <a:cubicBezTo>
                  <a:pt x="0" y="783"/>
                  <a:pt x="0" y="783"/>
                  <a:pt x="0" y="783"/>
                </a:cubicBezTo>
                <a:cubicBezTo>
                  <a:pt x="3830" y="783"/>
                  <a:pt x="3830" y="783"/>
                  <a:pt x="3830" y="783"/>
                </a:cubicBezTo>
                <a:cubicBezTo>
                  <a:pt x="3830" y="0"/>
                  <a:pt x="3830" y="0"/>
                  <a:pt x="3830" y="0"/>
                </a:cubicBezTo>
                <a:cubicBezTo>
                  <a:pt x="3345" y="94"/>
                  <a:pt x="2666" y="153"/>
                  <a:pt x="1913" y="153"/>
                </a:cubicBezTo>
                <a:cubicBezTo>
                  <a:pt x="1163" y="153"/>
                  <a:pt x="485" y="95"/>
                  <a:pt x="0" y="1"/>
                </a:cubicBezTo>
              </a:path>
            </a:pathLst>
          </a:custGeom>
          <a:solidFill>
            <a:srgbClr val="5C06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6476302" y="6553485"/>
            <a:ext cx="499325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</p:txBody>
      </p:sp>
      <p:sp>
        <p:nvSpPr>
          <p:cNvPr id="149" name="Google Shape;149;p24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x area - Primary BLL layout">
  <p:cSld name="Max area - Primary BLL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6765722" y="6331080"/>
            <a:ext cx="4880366" cy="27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24532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62000" y="1308455"/>
            <a:ext cx="8645769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•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3445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34454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6539097"/>
            <a:ext cx="12192000" cy="318903"/>
          </a:xfrm>
          <a:prstGeom prst="rect">
            <a:avLst/>
          </a:prstGeom>
          <a:solidFill>
            <a:srgbClr val="5C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Proceed With CARE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ommitment.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ccountability.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esponsibility.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xcellence</a:t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0" y="6480695"/>
            <a:ext cx="12192000" cy="47488"/>
          </a:xfrm>
          <a:prstGeom prst="rect">
            <a:avLst/>
          </a:pr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7" name="Picture 3" descr="C:\Users\keffb\OneDrive\Desktop\Omega\Committee\EM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81261" y="6139068"/>
            <a:ext cx="440635" cy="440635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yal purple top slice">
  <p:cSld name="Royal purple top slic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0" y="4356100"/>
            <a:ext cx="12188825" cy="2501900"/>
          </a:xfrm>
          <a:custGeom>
            <a:avLst/>
            <a:gdLst/>
            <a:ahLst/>
            <a:cxnLst/>
            <a:rect l="l" t="t" r="r" b="b"/>
            <a:pathLst>
              <a:path w="3830" h="783" extrusionOk="0">
                <a:moveTo>
                  <a:pt x="0" y="1"/>
                </a:moveTo>
                <a:cubicBezTo>
                  <a:pt x="0" y="783"/>
                  <a:pt x="0" y="783"/>
                  <a:pt x="0" y="783"/>
                </a:cubicBezTo>
                <a:cubicBezTo>
                  <a:pt x="3830" y="783"/>
                  <a:pt x="3830" y="783"/>
                  <a:pt x="3830" y="783"/>
                </a:cubicBezTo>
                <a:cubicBezTo>
                  <a:pt x="3830" y="0"/>
                  <a:pt x="3830" y="0"/>
                  <a:pt x="3830" y="0"/>
                </a:cubicBezTo>
                <a:cubicBezTo>
                  <a:pt x="3345" y="94"/>
                  <a:pt x="2666" y="153"/>
                  <a:pt x="1913" y="153"/>
                </a:cubicBezTo>
                <a:cubicBezTo>
                  <a:pt x="1163" y="153"/>
                  <a:pt x="485" y="95"/>
                  <a:pt x="0" y="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2527380" y="1676400"/>
            <a:ext cx="713723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gold top slice">
  <p:cSld name="Light gold top slic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0" y="3644062"/>
            <a:ext cx="12192000" cy="3217113"/>
          </a:xfrm>
          <a:custGeom>
            <a:avLst/>
            <a:gdLst/>
            <a:ahLst/>
            <a:cxnLst/>
            <a:rect l="l" t="t" r="r" b="b"/>
            <a:pathLst>
              <a:path w="3830" h="1007" extrusionOk="0">
                <a:moveTo>
                  <a:pt x="1913" y="153"/>
                </a:moveTo>
                <a:cubicBezTo>
                  <a:pt x="1163" y="153"/>
                  <a:pt x="485" y="95"/>
                  <a:pt x="0" y="1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747"/>
                  <a:pt x="0" y="747"/>
                  <a:pt x="0" y="747"/>
                </a:cubicBezTo>
                <a:cubicBezTo>
                  <a:pt x="0" y="783"/>
                  <a:pt x="0" y="783"/>
                  <a:pt x="0" y="783"/>
                </a:cubicBezTo>
                <a:cubicBezTo>
                  <a:pt x="0" y="975"/>
                  <a:pt x="0" y="975"/>
                  <a:pt x="0" y="975"/>
                </a:cubicBezTo>
                <a:cubicBezTo>
                  <a:pt x="0" y="1007"/>
                  <a:pt x="0" y="1007"/>
                  <a:pt x="0" y="1007"/>
                </a:cubicBezTo>
                <a:cubicBezTo>
                  <a:pt x="3830" y="1007"/>
                  <a:pt x="3830" y="1007"/>
                  <a:pt x="3830" y="1007"/>
                </a:cubicBezTo>
                <a:cubicBezTo>
                  <a:pt x="3830" y="975"/>
                  <a:pt x="3830" y="975"/>
                  <a:pt x="3830" y="975"/>
                </a:cubicBezTo>
                <a:cubicBezTo>
                  <a:pt x="3830" y="783"/>
                  <a:pt x="3830" y="783"/>
                  <a:pt x="3830" y="783"/>
                </a:cubicBezTo>
                <a:cubicBezTo>
                  <a:pt x="3830" y="747"/>
                  <a:pt x="3830" y="747"/>
                  <a:pt x="3830" y="747"/>
                </a:cubicBezTo>
                <a:cubicBezTo>
                  <a:pt x="3830" y="440"/>
                  <a:pt x="3830" y="440"/>
                  <a:pt x="3830" y="440"/>
                </a:cubicBezTo>
                <a:cubicBezTo>
                  <a:pt x="3830" y="0"/>
                  <a:pt x="3830" y="0"/>
                  <a:pt x="3830" y="0"/>
                </a:cubicBezTo>
                <a:cubicBezTo>
                  <a:pt x="3345" y="94"/>
                  <a:pt x="2666" y="153"/>
                  <a:pt x="1913" y="1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2527380" y="1180237"/>
            <a:ext cx="713723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3201364" y="4566960"/>
            <a:ext cx="57892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3445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34454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entoring Program">
  <p:cSld name="Mentoring Program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566" cy="6592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27"/>
          <p:cNvGrpSpPr/>
          <p:nvPr/>
        </p:nvGrpSpPr>
        <p:grpSpPr>
          <a:xfrm>
            <a:off x="0" y="3571010"/>
            <a:ext cx="12192000" cy="3286990"/>
            <a:chOff x="0" y="3571010"/>
            <a:chExt cx="12192000" cy="3286990"/>
          </a:xfrm>
        </p:grpSpPr>
        <p:sp>
          <p:nvSpPr>
            <p:cNvPr id="172" name="Google Shape;172;p27"/>
            <p:cNvSpPr/>
            <p:nvPr/>
          </p:nvSpPr>
          <p:spPr>
            <a:xfrm>
              <a:off x="0" y="3571010"/>
              <a:ext cx="12192000" cy="2501900"/>
            </a:xfrm>
            <a:custGeom>
              <a:avLst/>
              <a:gdLst/>
              <a:ahLst/>
              <a:cxnLst/>
              <a:rect l="l" t="t" r="r" b="b"/>
              <a:pathLst>
                <a:path w="3830" h="783" extrusionOk="0">
                  <a:moveTo>
                    <a:pt x="0" y="1"/>
                  </a:moveTo>
                  <a:cubicBezTo>
                    <a:pt x="0" y="783"/>
                    <a:pt x="0" y="783"/>
                    <a:pt x="0" y="783"/>
                  </a:cubicBezTo>
                  <a:cubicBezTo>
                    <a:pt x="3830" y="783"/>
                    <a:pt x="3830" y="783"/>
                    <a:pt x="3830" y="783"/>
                  </a:cubicBezTo>
                  <a:cubicBezTo>
                    <a:pt x="3830" y="0"/>
                    <a:pt x="3830" y="0"/>
                    <a:pt x="3830" y="0"/>
                  </a:cubicBezTo>
                  <a:cubicBezTo>
                    <a:pt x="3345" y="94"/>
                    <a:pt x="2666" y="153"/>
                    <a:pt x="1913" y="153"/>
                  </a:cubicBezTo>
                  <a:cubicBezTo>
                    <a:pt x="1163" y="153"/>
                    <a:pt x="485" y="95"/>
                    <a:pt x="0" y="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0" y="5827345"/>
              <a:ext cx="12188952" cy="10306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5" name="Google Shape;175;p27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381000" y="4636069"/>
            <a:ext cx="11425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sic clean_Bll logo left">
  <p:cSld name="Basic clean_Bll logo left"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6270772" y="6509634"/>
            <a:ext cx="519878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</p:txBody>
      </p:sp>
      <p:sp>
        <p:nvSpPr>
          <p:cNvPr id="180" name="Google Shape;180;p28"/>
          <p:cNvSpPr txBox="1"/>
          <p:nvPr/>
        </p:nvSpPr>
        <p:spPr>
          <a:xfrm>
            <a:off x="11674929" y="6500447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ibbon Top Royal Purple" userDrawn="1">
  <p:cSld name="Ribbon Top Royal Purp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-2097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/>
          <p:nvPr/>
        </p:nvSpPr>
        <p:spPr>
          <a:xfrm>
            <a:off x="11424358" y="6688182"/>
            <a:ext cx="496388" cy="1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 b="0" i="0" u="none" strike="noStrike" cap="none">
              <a:solidFill>
                <a:srgbClr val="9595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1117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•"/>
              <a:defRPr sz="24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1117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5C06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/>
          <p:nvPr/>
        </p:nvSpPr>
        <p:spPr>
          <a:xfrm>
            <a:off x="5155096" y="150480"/>
            <a:ext cx="6858000" cy="685465"/>
          </a:xfrm>
          <a:prstGeom prst="rect">
            <a:avLst/>
          </a:prstGeom>
          <a:solidFill>
            <a:srgbClr val="5C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169069" y="148101"/>
            <a:ext cx="1200150" cy="259382"/>
          </a:xfrm>
          <a:custGeom>
            <a:avLst/>
            <a:gdLst/>
            <a:ahLst/>
            <a:cxnLst/>
            <a:rect l="l" t="t" r="r" b="b"/>
            <a:pathLst>
              <a:path w="2952" h="638" extrusionOk="0">
                <a:moveTo>
                  <a:pt x="0" y="0"/>
                </a:moveTo>
                <a:lnTo>
                  <a:pt x="0" y="638"/>
                </a:lnTo>
                <a:lnTo>
                  <a:pt x="0" y="638"/>
                </a:lnTo>
                <a:lnTo>
                  <a:pt x="49" y="614"/>
                </a:lnTo>
                <a:lnTo>
                  <a:pt x="110" y="587"/>
                </a:lnTo>
                <a:lnTo>
                  <a:pt x="195" y="552"/>
                </a:lnTo>
                <a:lnTo>
                  <a:pt x="303" y="509"/>
                </a:lnTo>
                <a:lnTo>
                  <a:pt x="435" y="462"/>
                </a:lnTo>
                <a:lnTo>
                  <a:pt x="509" y="437"/>
                </a:lnTo>
                <a:lnTo>
                  <a:pt x="589" y="411"/>
                </a:lnTo>
                <a:lnTo>
                  <a:pt x="675" y="384"/>
                </a:lnTo>
                <a:lnTo>
                  <a:pt x="766" y="357"/>
                </a:lnTo>
                <a:lnTo>
                  <a:pt x="863" y="328"/>
                </a:lnTo>
                <a:lnTo>
                  <a:pt x="966" y="301"/>
                </a:lnTo>
                <a:lnTo>
                  <a:pt x="1074" y="272"/>
                </a:lnTo>
                <a:lnTo>
                  <a:pt x="1186" y="245"/>
                </a:lnTo>
                <a:lnTo>
                  <a:pt x="1306" y="218"/>
                </a:lnTo>
                <a:lnTo>
                  <a:pt x="1429" y="191"/>
                </a:lnTo>
                <a:lnTo>
                  <a:pt x="1558" y="166"/>
                </a:lnTo>
                <a:lnTo>
                  <a:pt x="1693" y="142"/>
                </a:lnTo>
                <a:lnTo>
                  <a:pt x="1832" y="118"/>
                </a:lnTo>
                <a:lnTo>
                  <a:pt x="1978" y="95"/>
                </a:lnTo>
                <a:lnTo>
                  <a:pt x="2126" y="74"/>
                </a:lnTo>
                <a:lnTo>
                  <a:pt x="2282" y="56"/>
                </a:lnTo>
                <a:lnTo>
                  <a:pt x="2443" y="39"/>
                </a:lnTo>
                <a:lnTo>
                  <a:pt x="2607" y="24"/>
                </a:lnTo>
                <a:lnTo>
                  <a:pt x="2778" y="10"/>
                </a:lnTo>
                <a:lnTo>
                  <a:pt x="2952" y="0"/>
                </a:lnTo>
                <a:lnTo>
                  <a:pt x="0" y="0"/>
                </a:lnTo>
                <a:close/>
              </a:path>
            </a:pathLst>
          </a:custGeom>
          <a:solidFill>
            <a:srgbClr val="5C06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5105400" y="150480"/>
            <a:ext cx="247400" cy="685465"/>
          </a:xfrm>
          <a:custGeom>
            <a:avLst/>
            <a:gdLst/>
            <a:ahLst/>
            <a:cxnLst/>
            <a:rect l="l" t="t" r="r" b="b"/>
            <a:pathLst>
              <a:path w="658" h="1824" extrusionOk="0">
                <a:moveTo>
                  <a:pt x="0" y="0"/>
                </a:moveTo>
                <a:lnTo>
                  <a:pt x="0" y="1824"/>
                </a:lnTo>
                <a:lnTo>
                  <a:pt x="658" y="1824"/>
                </a:lnTo>
                <a:lnTo>
                  <a:pt x="658" y="1824"/>
                </a:lnTo>
                <a:lnTo>
                  <a:pt x="644" y="1792"/>
                </a:lnTo>
                <a:lnTo>
                  <a:pt x="627" y="1755"/>
                </a:lnTo>
                <a:lnTo>
                  <a:pt x="605" y="1701"/>
                </a:lnTo>
                <a:lnTo>
                  <a:pt x="580" y="1635"/>
                </a:lnTo>
                <a:lnTo>
                  <a:pt x="553" y="1553"/>
                </a:lnTo>
                <a:lnTo>
                  <a:pt x="538" y="1507"/>
                </a:lnTo>
                <a:lnTo>
                  <a:pt x="522" y="1457"/>
                </a:lnTo>
                <a:lnTo>
                  <a:pt x="507" y="1404"/>
                </a:lnTo>
                <a:lnTo>
                  <a:pt x="492" y="1347"/>
                </a:lnTo>
                <a:lnTo>
                  <a:pt x="476" y="1288"/>
                </a:lnTo>
                <a:lnTo>
                  <a:pt x="461" y="1224"/>
                </a:lnTo>
                <a:lnTo>
                  <a:pt x="447" y="1158"/>
                </a:lnTo>
                <a:lnTo>
                  <a:pt x="432" y="1088"/>
                </a:lnTo>
                <a:lnTo>
                  <a:pt x="418" y="1014"/>
                </a:lnTo>
                <a:lnTo>
                  <a:pt x="405" y="938"/>
                </a:lnTo>
                <a:lnTo>
                  <a:pt x="392" y="858"/>
                </a:lnTo>
                <a:lnTo>
                  <a:pt x="381" y="775"/>
                </a:lnTo>
                <a:lnTo>
                  <a:pt x="370" y="689"/>
                </a:lnTo>
                <a:lnTo>
                  <a:pt x="361" y="600"/>
                </a:lnTo>
                <a:lnTo>
                  <a:pt x="354" y="508"/>
                </a:lnTo>
                <a:lnTo>
                  <a:pt x="347" y="413"/>
                </a:lnTo>
                <a:lnTo>
                  <a:pt x="342" y="314"/>
                </a:lnTo>
                <a:lnTo>
                  <a:pt x="338" y="212"/>
                </a:lnTo>
                <a:lnTo>
                  <a:pt x="337" y="107"/>
                </a:lnTo>
                <a:lnTo>
                  <a:pt x="3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261;p38"/>
          <p:cNvSpPr/>
          <p:nvPr userDrawn="1"/>
        </p:nvSpPr>
        <p:spPr>
          <a:xfrm>
            <a:off x="8567096" y="-19878"/>
            <a:ext cx="2298241" cy="1219031"/>
          </a:xfrm>
          <a:prstGeom prst="flowChartOffpageConnector">
            <a:avLst/>
          </a:pr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Epsilon Mu Mu Chapter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Omega Psi Phi Fraternity, Inc.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Scholarship Committee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2025 </a:t>
            </a:r>
            <a:endParaRPr dirty="0"/>
          </a:p>
        </p:txBody>
      </p:sp>
      <p:pic>
        <p:nvPicPr>
          <p:cNvPr id="18" name="Picture 2" descr="C:\Users\keffb\OneDrive\Desktop\Omega\Committee\EMM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092071" y="149085"/>
            <a:ext cx="622852" cy="622852"/>
          </a:xfrm>
          <a:prstGeom prst="rect">
            <a:avLst/>
          </a:prstGeom>
          <a:noFill/>
        </p:spPr>
      </p:pic>
      <p:pic>
        <p:nvPicPr>
          <p:cNvPr id="3074" name="Picture 2" descr="C:\Users\keffb\OneDrive\Desktop\Omega\Committee\OmegaPsiPhiCrest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84902" y="188943"/>
            <a:ext cx="607115" cy="625238"/>
          </a:xfrm>
          <a:prstGeom prst="rect">
            <a:avLst/>
          </a:prstGeom>
          <a:noFill/>
        </p:spPr>
      </p:pic>
      <p:sp>
        <p:nvSpPr>
          <p:cNvPr id="20" name="Google Shape;47;p7"/>
          <p:cNvSpPr/>
          <p:nvPr userDrawn="1"/>
        </p:nvSpPr>
        <p:spPr>
          <a:xfrm>
            <a:off x="0" y="6659216"/>
            <a:ext cx="12192000" cy="198784"/>
          </a:xfrm>
          <a:prstGeom prst="rect">
            <a:avLst/>
          </a:pr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                                                                                                                                                                                                 © 2024 Epsilon Mu Mu Chapter, Omega Psi Phi Fraternity, Inc. All rights reserved. Chapter confidential. 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Max area" preserve="1">
  <p:cSld name="1_Max are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11754474" y="6135090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6467912" y="6114951"/>
            <a:ext cx="5178175" cy="27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24532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2000" y="1308455"/>
            <a:ext cx="8645769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•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3445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34454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0" y="6258201"/>
            <a:ext cx="12192000" cy="599800"/>
          </a:xfrm>
          <a:prstGeom prst="rect">
            <a:avLst/>
          </a:pr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Proceed With CARE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ommitment.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ccountability.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esponsibility.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xcellence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142" y="-1808"/>
            <a:ext cx="387926" cy="6260010"/>
          </a:xfrm>
          <a:custGeom>
            <a:avLst/>
            <a:gdLst/>
            <a:ahLst/>
            <a:cxnLst/>
            <a:rect l="l" t="t" r="r" b="b"/>
            <a:pathLst>
              <a:path w="3314700" h="5143500" extrusionOk="0">
                <a:moveTo>
                  <a:pt x="0" y="5143500"/>
                </a:moveTo>
                <a:lnTo>
                  <a:pt x="3314700" y="5143500"/>
                </a:lnTo>
                <a:lnTo>
                  <a:pt x="33147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5C068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endParaRPr sz="3200" b="0" i="0" u="none" strike="noStrike" cap="none">
              <a:solidFill>
                <a:srgbClr val="0070B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261;p38"/>
          <p:cNvSpPr/>
          <p:nvPr userDrawn="1"/>
        </p:nvSpPr>
        <p:spPr>
          <a:xfrm>
            <a:off x="8567096" y="-19878"/>
            <a:ext cx="2298241" cy="1219031"/>
          </a:xfrm>
          <a:prstGeom prst="flowChartOffpageConnector">
            <a:avLst/>
          </a:pr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Epsilon Mu Mu Chapter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Omega Psi Phi Fraternity, Inc.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Fundraising and Foundation Training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Jun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1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XX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2023 </a:t>
            </a:r>
            <a:endParaRPr dirty="0"/>
          </a:p>
        </p:txBody>
      </p:sp>
      <p:pic>
        <p:nvPicPr>
          <p:cNvPr id="9" name="Picture 2" descr="C:\Users\keffb\OneDrive\Desktop\Omega\Committee\EM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17427" y="6288156"/>
            <a:ext cx="563217" cy="563217"/>
          </a:xfrm>
          <a:prstGeom prst="rect">
            <a:avLst/>
          </a:prstGeom>
          <a:noFill/>
        </p:spPr>
      </p:pic>
      <p:pic>
        <p:nvPicPr>
          <p:cNvPr id="10" name="Picture 2" descr="C:\Users\keffb\OneDrive\Desktop\Omega\Committee\OmegaPsiPhiCrest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68068" y="6261654"/>
            <a:ext cx="553325" cy="569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L Title Slide 1">
  <p:cSld name="BLL Title Slide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>
            <a:spLocks noGrp="1"/>
          </p:cNvSpPr>
          <p:nvPr>
            <p:ph type="ctrTitle"/>
          </p:nvPr>
        </p:nvSpPr>
        <p:spPr>
          <a:xfrm>
            <a:off x="1670759" y="2362200"/>
            <a:ext cx="828739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i="0" u="none" strike="noStrike" cap="none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subTitle" idx="1"/>
          </p:nvPr>
        </p:nvSpPr>
        <p:spPr>
          <a:xfrm>
            <a:off x="1670759" y="4724402"/>
            <a:ext cx="4020191" cy="83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7" name="Google Shape;207;p31"/>
          <p:cNvSpPr/>
          <p:nvPr/>
        </p:nvSpPr>
        <p:spPr>
          <a:xfrm>
            <a:off x="11424358" y="6688182"/>
            <a:ext cx="496388" cy="1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9595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178177" y="168886"/>
            <a:ext cx="2343150" cy="506413"/>
          </a:xfrm>
          <a:custGeom>
            <a:avLst/>
            <a:gdLst/>
            <a:ahLst/>
            <a:cxnLst/>
            <a:rect l="l" t="t" r="r" b="b"/>
            <a:pathLst>
              <a:path w="2952" h="638" extrusionOk="0">
                <a:moveTo>
                  <a:pt x="0" y="0"/>
                </a:moveTo>
                <a:lnTo>
                  <a:pt x="0" y="638"/>
                </a:lnTo>
                <a:lnTo>
                  <a:pt x="0" y="638"/>
                </a:lnTo>
                <a:lnTo>
                  <a:pt x="49" y="614"/>
                </a:lnTo>
                <a:lnTo>
                  <a:pt x="110" y="587"/>
                </a:lnTo>
                <a:lnTo>
                  <a:pt x="195" y="552"/>
                </a:lnTo>
                <a:lnTo>
                  <a:pt x="303" y="509"/>
                </a:lnTo>
                <a:lnTo>
                  <a:pt x="435" y="462"/>
                </a:lnTo>
                <a:lnTo>
                  <a:pt x="509" y="437"/>
                </a:lnTo>
                <a:lnTo>
                  <a:pt x="589" y="411"/>
                </a:lnTo>
                <a:lnTo>
                  <a:pt x="675" y="384"/>
                </a:lnTo>
                <a:lnTo>
                  <a:pt x="766" y="357"/>
                </a:lnTo>
                <a:lnTo>
                  <a:pt x="863" y="328"/>
                </a:lnTo>
                <a:lnTo>
                  <a:pt x="966" y="301"/>
                </a:lnTo>
                <a:lnTo>
                  <a:pt x="1074" y="272"/>
                </a:lnTo>
                <a:lnTo>
                  <a:pt x="1186" y="245"/>
                </a:lnTo>
                <a:lnTo>
                  <a:pt x="1306" y="218"/>
                </a:lnTo>
                <a:lnTo>
                  <a:pt x="1429" y="191"/>
                </a:lnTo>
                <a:lnTo>
                  <a:pt x="1558" y="166"/>
                </a:lnTo>
                <a:lnTo>
                  <a:pt x="1693" y="142"/>
                </a:lnTo>
                <a:lnTo>
                  <a:pt x="1832" y="118"/>
                </a:lnTo>
                <a:lnTo>
                  <a:pt x="1978" y="95"/>
                </a:lnTo>
                <a:lnTo>
                  <a:pt x="2126" y="74"/>
                </a:lnTo>
                <a:lnTo>
                  <a:pt x="2282" y="56"/>
                </a:lnTo>
                <a:lnTo>
                  <a:pt x="2443" y="39"/>
                </a:lnTo>
                <a:lnTo>
                  <a:pt x="2607" y="24"/>
                </a:lnTo>
                <a:lnTo>
                  <a:pt x="2778" y="10"/>
                </a:lnTo>
                <a:lnTo>
                  <a:pt x="2952" y="0"/>
                </a:lnTo>
                <a:lnTo>
                  <a:pt x="0" y="0"/>
                </a:lnTo>
                <a:close/>
              </a:path>
            </a:pathLst>
          </a:custGeom>
          <a:solidFill>
            <a:srgbClr val="5C06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L Title Slide 2">
  <p:cSld name="BLL Title Slide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/>
          <p:nvPr/>
        </p:nvSpPr>
        <p:spPr>
          <a:xfrm>
            <a:off x="178177" y="168886"/>
            <a:ext cx="2343150" cy="506413"/>
          </a:xfrm>
          <a:custGeom>
            <a:avLst/>
            <a:gdLst/>
            <a:ahLst/>
            <a:cxnLst/>
            <a:rect l="l" t="t" r="r" b="b"/>
            <a:pathLst>
              <a:path w="2952" h="638" extrusionOk="0">
                <a:moveTo>
                  <a:pt x="0" y="0"/>
                </a:moveTo>
                <a:lnTo>
                  <a:pt x="0" y="638"/>
                </a:lnTo>
                <a:lnTo>
                  <a:pt x="0" y="638"/>
                </a:lnTo>
                <a:lnTo>
                  <a:pt x="49" y="614"/>
                </a:lnTo>
                <a:lnTo>
                  <a:pt x="110" y="587"/>
                </a:lnTo>
                <a:lnTo>
                  <a:pt x="195" y="552"/>
                </a:lnTo>
                <a:lnTo>
                  <a:pt x="303" y="509"/>
                </a:lnTo>
                <a:lnTo>
                  <a:pt x="435" y="462"/>
                </a:lnTo>
                <a:lnTo>
                  <a:pt x="509" y="437"/>
                </a:lnTo>
                <a:lnTo>
                  <a:pt x="589" y="411"/>
                </a:lnTo>
                <a:lnTo>
                  <a:pt x="675" y="384"/>
                </a:lnTo>
                <a:lnTo>
                  <a:pt x="766" y="357"/>
                </a:lnTo>
                <a:lnTo>
                  <a:pt x="863" y="328"/>
                </a:lnTo>
                <a:lnTo>
                  <a:pt x="966" y="301"/>
                </a:lnTo>
                <a:lnTo>
                  <a:pt x="1074" y="272"/>
                </a:lnTo>
                <a:lnTo>
                  <a:pt x="1186" y="245"/>
                </a:lnTo>
                <a:lnTo>
                  <a:pt x="1306" y="218"/>
                </a:lnTo>
                <a:lnTo>
                  <a:pt x="1429" y="191"/>
                </a:lnTo>
                <a:lnTo>
                  <a:pt x="1558" y="166"/>
                </a:lnTo>
                <a:lnTo>
                  <a:pt x="1693" y="142"/>
                </a:lnTo>
                <a:lnTo>
                  <a:pt x="1832" y="118"/>
                </a:lnTo>
                <a:lnTo>
                  <a:pt x="1978" y="95"/>
                </a:lnTo>
                <a:lnTo>
                  <a:pt x="2126" y="74"/>
                </a:lnTo>
                <a:lnTo>
                  <a:pt x="2282" y="56"/>
                </a:lnTo>
                <a:lnTo>
                  <a:pt x="2443" y="39"/>
                </a:lnTo>
                <a:lnTo>
                  <a:pt x="2607" y="24"/>
                </a:lnTo>
                <a:lnTo>
                  <a:pt x="2778" y="10"/>
                </a:lnTo>
                <a:lnTo>
                  <a:pt x="2952" y="0"/>
                </a:lnTo>
                <a:lnTo>
                  <a:pt x="0" y="0"/>
                </a:lnTo>
                <a:close/>
              </a:path>
            </a:pathLst>
          </a:cu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32"/>
          <p:cNvSpPr txBox="1">
            <a:spLocks noGrp="1"/>
          </p:cNvSpPr>
          <p:nvPr>
            <p:ph type="ctrTitle"/>
          </p:nvPr>
        </p:nvSpPr>
        <p:spPr>
          <a:xfrm>
            <a:off x="1661352" y="2362200"/>
            <a:ext cx="828739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i="0" u="none" strike="noStrike" cap="none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1661352" y="4724402"/>
            <a:ext cx="4020191" cy="83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6" name="Google Shape;216;p32"/>
          <p:cNvSpPr/>
          <p:nvPr/>
        </p:nvSpPr>
        <p:spPr>
          <a:xfrm>
            <a:off x="11424358" y="6688182"/>
            <a:ext cx="496388" cy="1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9595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L Title Slide 3" type="title">
  <p:cSld name="TITL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/>
          <p:nvPr/>
        </p:nvSpPr>
        <p:spPr>
          <a:xfrm>
            <a:off x="178177" y="168886"/>
            <a:ext cx="2343150" cy="506413"/>
          </a:xfrm>
          <a:custGeom>
            <a:avLst/>
            <a:gdLst/>
            <a:ahLst/>
            <a:cxnLst/>
            <a:rect l="l" t="t" r="r" b="b"/>
            <a:pathLst>
              <a:path w="2952" h="638" extrusionOk="0">
                <a:moveTo>
                  <a:pt x="0" y="0"/>
                </a:moveTo>
                <a:lnTo>
                  <a:pt x="0" y="638"/>
                </a:lnTo>
                <a:lnTo>
                  <a:pt x="0" y="638"/>
                </a:lnTo>
                <a:lnTo>
                  <a:pt x="49" y="614"/>
                </a:lnTo>
                <a:lnTo>
                  <a:pt x="110" y="587"/>
                </a:lnTo>
                <a:lnTo>
                  <a:pt x="195" y="552"/>
                </a:lnTo>
                <a:lnTo>
                  <a:pt x="303" y="509"/>
                </a:lnTo>
                <a:lnTo>
                  <a:pt x="435" y="462"/>
                </a:lnTo>
                <a:lnTo>
                  <a:pt x="509" y="437"/>
                </a:lnTo>
                <a:lnTo>
                  <a:pt x="589" y="411"/>
                </a:lnTo>
                <a:lnTo>
                  <a:pt x="675" y="384"/>
                </a:lnTo>
                <a:lnTo>
                  <a:pt x="766" y="357"/>
                </a:lnTo>
                <a:lnTo>
                  <a:pt x="863" y="328"/>
                </a:lnTo>
                <a:lnTo>
                  <a:pt x="966" y="301"/>
                </a:lnTo>
                <a:lnTo>
                  <a:pt x="1074" y="272"/>
                </a:lnTo>
                <a:lnTo>
                  <a:pt x="1186" y="245"/>
                </a:lnTo>
                <a:lnTo>
                  <a:pt x="1306" y="218"/>
                </a:lnTo>
                <a:lnTo>
                  <a:pt x="1429" y="191"/>
                </a:lnTo>
                <a:lnTo>
                  <a:pt x="1558" y="166"/>
                </a:lnTo>
                <a:lnTo>
                  <a:pt x="1693" y="142"/>
                </a:lnTo>
                <a:lnTo>
                  <a:pt x="1832" y="118"/>
                </a:lnTo>
                <a:lnTo>
                  <a:pt x="1978" y="95"/>
                </a:lnTo>
                <a:lnTo>
                  <a:pt x="2126" y="74"/>
                </a:lnTo>
                <a:lnTo>
                  <a:pt x="2282" y="56"/>
                </a:lnTo>
                <a:lnTo>
                  <a:pt x="2443" y="39"/>
                </a:lnTo>
                <a:lnTo>
                  <a:pt x="2607" y="24"/>
                </a:lnTo>
                <a:lnTo>
                  <a:pt x="2778" y="10"/>
                </a:lnTo>
                <a:lnTo>
                  <a:pt x="2952" y="0"/>
                </a:lnTo>
                <a:lnTo>
                  <a:pt x="0" y="0"/>
                </a:lnTo>
                <a:close/>
              </a:path>
            </a:pathLst>
          </a:custGeom>
          <a:solidFill>
            <a:srgbClr val="6D207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33"/>
          <p:cNvSpPr txBox="1">
            <a:spLocks noGrp="1"/>
          </p:cNvSpPr>
          <p:nvPr>
            <p:ph type="ctrTitle"/>
          </p:nvPr>
        </p:nvSpPr>
        <p:spPr>
          <a:xfrm>
            <a:off x="1661352" y="2362200"/>
            <a:ext cx="828739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i="0" u="none" strike="noStrike" cap="none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ubTitle" idx="1"/>
          </p:nvPr>
        </p:nvSpPr>
        <p:spPr>
          <a:xfrm>
            <a:off x="1661352" y="4724402"/>
            <a:ext cx="4020191" cy="83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/>
          <p:nvPr/>
        </p:nvSpPr>
        <p:spPr>
          <a:xfrm>
            <a:off x="11424358" y="6688182"/>
            <a:ext cx="496388" cy="1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9595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566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•"/>
              <a:defRPr sz="24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117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6D20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Max area Textured background">
  <p:cSld name="2_Max area Textured background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/>
        </p:nvSpPr>
        <p:spPr>
          <a:xfrm>
            <a:off x="11754474" y="6351219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715387" y="6331080"/>
            <a:ext cx="4930700" cy="27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24532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62000" y="1308455"/>
            <a:ext cx="8645769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•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3445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34454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0" y="6539097"/>
            <a:ext cx="12192000" cy="318903"/>
          </a:xfrm>
          <a:prstGeom prst="rect">
            <a:avLst/>
          </a:prstGeom>
          <a:solidFill>
            <a:srgbClr val="5C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Proceed With CARE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ommitment.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ccountability.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esponsibility.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xcellence</a:t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0" y="6480695"/>
            <a:ext cx="12192000" cy="47488"/>
          </a:xfrm>
          <a:prstGeom prst="rect">
            <a:avLst/>
          </a:pr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" name="Picture 2" descr="C:\Users\keffb\OneDrive\Desktop\Omega\Committee\EM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2" y="6049618"/>
            <a:ext cx="520146" cy="520146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ibbon Top Vegas">
  <p:cSld name="Ribbon Top Vega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5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/>
          <p:nvPr/>
        </p:nvSpPr>
        <p:spPr>
          <a:xfrm>
            <a:off x="11424358" y="6688182"/>
            <a:ext cx="496388" cy="1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9595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1117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84754E"/>
              </a:buClr>
              <a:buSzPts val="2400"/>
              <a:buFont typeface="Trebuchet MS"/>
              <a:buChar char="•"/>
              <a:defRPr sz="24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84754E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4754E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84754E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4754E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1117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84754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5" name="Google Shape;235;p35"/>
          <p:cNvSpPr/>
          <p:nvPr/>
        </p:nvSpPr>
        <p:spPr>
          <a:xfrm>
            <a:off x="5181600" y="171450"/>
            <a:ext cx="6858000" cy="685465"/>
          </a:xfrm>
          <a:prstGeom prst="rect">
            <a:avLst/>
          </a:pr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35"/>
          <p:cNvSpPr/>
          <p:nvPr/>
        </p:nvSpPr>
        <p:spPr>
          <a:xfrm>
            <a:off x="169069" y="169071"/>
            <a:ext cx="1200150" cy="259382"/>
          </a:xfrm>
          <a:custGeom>
            <a:avLst/>
            <a:gdLst/>
            <a:ahLst/>
            <a:cxnLst/>
            <a:rect l="l" t="t" r="r" b="b"/>
            <a:pathLst>
              <a:path w="2952" h="638" extrusionOk="0">
                <a:moveTo>
                  <a:pt x="0" y="0"/>
                </a:moveTo>
                <a:lnTo>
                  <a:pt x="0" y="638"/>
                </a:lnTo>
                <a:lnTo>
                  <a:pt x="0" y="638"/>
                </a:lnTo>
                <a:lnTo>
                  <a:pt x="49" y="614"/>
                </a:lnTo>
                <a:lnTo>
                  <a:pt x="110" y="587"/>
                </a:lnTo>
                <a:lnTo>
                  <a:pt x="195" y="552"/>
                </a:lnTo>
                <a:lnTo>
                  <a:pt x="303" y="509"/>
                </a:lnTo>
                <a:lnTo>
                  <a:pt x="435" y="462"/>
                </a:lnTo>
                <a:lnTo>
                  <a:pt x="509" y="437"/>
                </a:lnTo>
                <a:lnTo>
                  <a:pt x="589" y="411"/>
                </a:lnTo>
                <a:lnTo>
                  <a:pt x="675" y="384"/>
                </a:lnTo>
                <a:lnTo>
                  <a:pt x="766" y="357"/>
                </a:lnTo>
                <a:lnTo>
                  <a:pt x="863" y="328"/>
                </a:lnTo>
                <a:lnTo>
                  <a:pt x="966" y="301"/>
                </a:lnTo>
                <a:lnTo>
                  <a:pt x="1074" y="272"/>
                </a:lnTo>
                <a:lnTo>
                  <a:pt x="1186" y="245"/>
                </a:lnTo>
                <a:lnTo>
                  <a:pt x="1306" y="218"/>
                </a:lnTo>
                <a:lnTo>
                  <a:pt x="1429" y="191"/>
                </a:lnTo>
                <a:lnTo>
                  <a:pt x="1558" y="166"/>
                </a:lnTo>
                <a:lnTo>
                  <a:pt x="1693" y="142"/>
                </a:lnTo>
                <a:lnTo>
                  <a:pt x="1832" y="118"/>
                </a:lnTo>
                <a:lnTo>
                  <a:pt x="1978" y="95"/>
                </a:lnTo>
                <a:lnTo>
                  <a:pt x="2126" y="74"/>
                </a:lnTo>
                <a:lnTo>
                  <a:pt x="2282" y="56"/>
                </a:lnTo>
                <a:lnTo>
                  <a:pt x="2443" y="39"/>
                </a:lnTo>
                <a:lnTo>
                  <a:pt x="2607" y="24"/>
                </a:lnTo>
                <a:lnTo>
                  <a:pt x="2778" y="10"/>
                </a:lnTo>
                <a:lnTo>
                  <a:pt x="2952" y="0"/>
                </a:lnTo>
                <a:lnTo>
                  <a:pt x="0" y="0"/>
                </a:lnTo>
                <a:close/>
              </a:path>
            </a:pathLst>
          </a:cu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5105400" y="171450"/>
            <a:ext cx="247400" cy="685465"/>
          </a:xfrm>
          <a:custGeom>
            <a:avLst/>
            <a:gdLst/>
            <a:ahLst/>
            <a:cxnLst/>
            <a:rect l="l" t="t" r="r" b="b"/>
            <a:pathLst>
              <a:path w="658" h="1824" extrusionOk="0">
                <a:moveTo>
                  <a:pt x="0" y="0"/>
                </a:moveTo>
                <a:lnTo>
                  <a:pt x="0" y="1824"/>
                </a:lnTo>
                <a:lnTo>
                  <a:pt x="658" y="1824"/>
                </a:lnTo>
                <a:lnTo>
                  <a:pt x="658" y="1824"/>
                </a:lnTo>
                <a:lnTo>
                  <a:pt x="644" y="1792"/>
                </a:lnTo>
                <a:lnTo>
                  <a:pt x="627" y="1755"/>
                </a:lnTo>
                <a:lnTo>
                  <a:pt x="605" y="1701"/>
                </a:lnTo>
                <a:lnTo>
                  <a:pt x="580" y="1635"/>
                </a:lnTo>
                <a:lnTo>
                  <a:pt x="553" y="1553"/>
                </a:lnTo>
                <a:lnTo>
                  <a:pt x="538" y="1507"/>
                </a:lnTo>
                <a:lnTo>
                  <a:pt x="522" y="1457"/>
                </a:lnTo>
                <a:lnTo>
                  <a:pt x="507" y="1404"/>
                </a:lnTo>
                <a:lnTo>
                  <a:pt x="492" y="1347"/>
                </a:lnTo>
                <a:lnTo>
                  <a:pt x="476" y="1288"/>
                </a:lnTo>
                <a:lnTo>
                  <a:pt x="461" y="1224"/>
                </a:lnTo>
                <a:lnTo>
                  <a:pt x="447" y="1158"/>
                </a:lnTo>
                <a:lnTo>
                  <a:pt x="432" y="1088"/>
                </a:lnTo>
                <a:lnTo>
                  <a:pt x="418" y="1014"/>
                </a:lnTo>
                <a:lnTo>
                  <a:pt x="405" y="938"/>
                </a:lnTo>
                <a:lnTo>
                  <a:pt x="392" y="858"/>
                </a:lnTo>
                <a:lnTo>
                  <a:pt x="381" y="775"/>
                </a:lnTo>
                <a:lnTo>
                  <a:pt x="370" y="689"/>
                </a:lnTo>
                <a:lnTo>
                  <a:pt x="361" y="600"/>
                </a:lnTo>
                <a:lnTo>
                  <a:pt x="354" y="508"/>
                </a:lnTo>
                <a:lnTo>
                  <a:pt x="347" y="413"/>
                </a:lnTo>
                <a:lnTo>
                  <a:pt x="342" y="314"/>
                </a:lnTo>
                <a:lnTo>
                  <a:pt x="338" y="212"/>
                </a:lnTo>
                <a:lnTo>
                  <a:pt x="337" y="107"/>
                </a:lnTo>
                <a:lnTo>
                  <a:pt x="3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180857" y="6687140"/>
            <a:ext cx="15684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Proprietary and Confidential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ibbon Top Royal Deep Purple">
  <p:cSld name="Ribbon Top Royal Deep Purpl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/>
          <p:nvPr/>
        </p:nvSpPr>
        <p:spPr>
          <a:xfrm>
            <a:off x="11424358" y="6688182"/>
            <a:ext cx="496388" cy="1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9595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11176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6D2077"/>
              </a:buClr>
              <a:buSzPts val="2400"/>
              <a:buFont typeface="Trebuchet MS"/>
              <a:buChar char="•"/>
              <a:defRPr sz="24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6D2077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2077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6D2077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D2077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1117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6D20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5" name="Google Shape;245;p36"/>
          <p:cNvSpPr/>
          <p:nvPr/>
        </p:nvSpPr>
        <p:spPr>
          <a:xfrm>
            <a:off x="5181600" y="171450"/>
            <a:ext cx="6858000" cy="685465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36"/>
          <p:cNvSpPr/>
          <p:nvPr/>
        </p:nvSpPr>
        <p:spPr>
          <a:xfrm>
            <a:off x="169069" y="169071"/>
            <a:ext cx="1200150" cy="259382"/>
          </a:xfrm>
          <a:custGeom>
            <a:avLst/>
            <a:gdLst/>
            <a:ahLst/>
            <a:cxnLst/>
            <a:rect l="l" t="t" r="r" b="b"/>
            <a:pathLst>
              <a:path w="2952" h="638" extrusionOk="0">
                <a:moveTo>
                  <a:pt x="0" y="0"/>
                </a:moveTo>
                <a:lnTo>
                  <a:pt x="0" y="638"/>
                </a:lnTo>
                <a:lnTo>
                  <a:pt x="0" y="638"/>
                </a:lnTo>
                <a:lnTo>
                  <a:pt x="49" y="614"/>
                </a:lnTo>
                <a:lnTo>
                  <a:pt x="110" y="587"/>
                </a:lnTo>
                <a:lnTo>
                  <a:pt x="195" y="552"/>
                </a:lnTo>
                <a:lnTo>
                  <a:pt x="303" y="509"/>
                </a:lnTo>
                <a:lnTo>
                  <a:pt x="435" y="462"/>
                </a:lnTo>
                <a:lnTo>
                  <a:pt x="509" y="437"/>
                </a:lnTo>
                <a:lnTo>
                  <a:pt x="589" y="411"/>
                </a:lnTo>
                <a:lnTo>
                  <a:pt x="675" y="384"/>
                </a:lnTo>
                <a:lnTo>
                  <a:pt x="766" y="357"/>
                </a:lnTo>
                <a:lnTo>
                  <a:pt x="863" y="328"/>
                </a:lnTo>
                <a:lnTo>
                  <a:pt x="966" y="301"/>
                </a:lnTo>
                <a:lnTo>
                  <a:pt x="1074" y="272"/>
                </a:lnTo>
                <a:lnTo>
                  <a:pt x="1186" y="245"/>
                </a:lnTo>
                <a:lnTo>
                  <a:pt x="1306" y="218"/>
                </a:lnTo>
                <a:lnTo>
                  <a:pt x="1429" y="191"/>
                </a:lnTo>
                <a:lnTo>
                  <a:pt x="1558" y="166"/>
                </a:lnTo>
                <a:lnTo>
                  <a:pt x="1693" y="142"/>
                </a:lnTo>
                <a:lnTo>
                  <a:pt x="1832" y="118"/>
                </a:lnTo>
                <a:lnTo>
                  <a:pt x="1978" y="95"/>
                </a:lnTo>
                <a:lnTo>
                  <a:pt x="2126" y="74"/>
                </a:lnTo>
                <a:lnTo>
                  <a:pt x="2282" y="56"/>
                </a:lnTo>
                <a:lnTo>
                  <a:pt x="2443" y="39"/>
                </a:lnTo>
                <a:lnTo>
                  <a:pt x="2607" y="24"/>
                </a:lnTo>
                <a:lnTo>
                  <a:pt x="2778" y="10"/>
                </a:lnTo>
                <a:lnTo>
                  <a:pt x="2952" y="0"/>
                </a:lnTo>
                <a:lnTo>
                  <a:pt x="0" y="0"/>
                </a:lnTo>
                <a:close/>
              </a:path>
            </a:pathLst>
          </a:custGeom>
          <a:solidFill>
            <a:srgbClr val="6D207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5105400" y="171450"/>
            <a:ext cx="247400" cy="685465"/>
          </a:xfrm>
          <a:custGeom>
            <a:avLst/>
            <a:gdLst/>
            <a:ahLst/>
            <a:cxnLst/>
            <a:rect l="l" t="t" r="r" b="b"/>
            <a:pathLst>
              <a:path w="658" h="1824" extrusionOk="0">
                <a:moveTo>
                  <a:pt x="0" y="0"/>
                </a:moveTo>
                <a:lnTo>
                  <a:pt x="0" y="1824"/>
                </a:lnTo>
                <a:lnTo>
                  <a:pt x="658" y="1824"/>
                </a:lnTo>
                <a:lnTo>
                  <a:pt x="658" y="1824"/>
                </a:lnTo>
                <a:lnTo>
                  <a:pt x="644" y="1792"/>
                </a:lnTo>
                <a:lnTo>
                  <a:pt x="627" y="1755"/>
                </a:lnTo>
                <a:lnTo>
                  <a:pt x="605" y="1701"/>
                </a:lnTo>
                <a:lnTo>
                  <a:pt x="580" y="1635"/>
                </a:lnTo>
                <a:lnTo>
                  <a:pt x="553" y="1553"/>
                </a:lnTo>
                <a:lnTo>
                  <a:pt x="538" y="1507"/>
                </a:lnTo>
                <a:lnTo>
                  <a:pt x="522" y="1457"/>
                </a:lnTo>
                <a:lnTo>
                  <a:pt x="507" y="1404"/>
                </a:lnTo>
                <a:lnTo>
                  <a:pt x="492" y="1347"/>
                </a:lnTo>
                <a:lnTo>
                  <a:pt x="476" y="1288"/>
                </a:lnTo>
                <a:lnTo>
                  <a:pt x="461" y="1224"/>
                </a:lnTo>
                <a:lnTo>
                  <a:pt x="447" y="1158"/>
                </a:lnTo>
                <a:lnTo>
                  <a:pt x="432" y="1088"/>
                </a:lnTo>
                <a:lnTo>
                  <a:pt x="418" y="1014"/>
                </a:lnTo>
                <a:lnTo>
                  <a:pt x="405" y="938"/>
                </a:lnTo>
                <a:lnTo>
                  <a:pt x="392" y="858"/>
                </a:lnTo>
                <a:lnTo>
                  <a:pt x="381" y="775"/>
                </a:lnTo>
                <a:lnTo>
                  <a:pt x="370" y="689"/>
                </a:lnTo>
                <a:lnTo>
                  <a:pt x="361" y="600"/>
                </a:lnTo>
                <a:lnTo>
                  <a:pt x="354" y="508"/>
                </a:lnTo>
                <a:lnTo>
                  <a:pt x="347" y="413"/>
                </a:lnTo>
                <a:lnTo>
                  <a:pt x="342" y="314"/>
                </a:lnTo>
                <a:lnTo>
                  <a:pt x="338" y="212"/>
                </a:lnTo>
                <a:lnTo>
                  <a:pt x="337" y="107"/>
                </a:lnTo>
                <a:lnTo>
                  <a:pt x="3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180857" y="6687140"/>
            <a:ext cx="15684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Proprietary and Confidential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x Area" type="blank">
  <p:cSld name="BLANK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/>
          <p:nvPr/>
        </p:nvSpPr>
        <p:spPr>
          <a:xfrm>
            <a:off x="11424358" y="6688182"/>
            <a:ext cx="496388" cy="1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9595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180857" y="6687140"/>
            <a:ext cx="156845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Proprietary and Confidential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Max area">
  <p:cSld name="1_Max are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11754474" y="6135090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6467912" y="6114951"/>
            <a:ext cx="5178175" cy="27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24532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2000" y="1308455"/>
            <a:ext cx="8645769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•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1400"/>
              <a:buFont typeface="Trebuchet MS"/>
              <a:buChar char="–"/>
              <a:defRPr sz="1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3445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34454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0" y="6258201"/>
            <a:ext cx="12192000" cy="599800"/>
          </a:xfrm>
          <a:prstGeom prst="rect">
            <a:avLst/>
          </a:pr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Proceed With CARE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ommitment.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ccountability.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esponsibility. </a:t>
            </a:r>
            <a:r>
              <a:rPr lang="en-US" sz="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xcellence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142" y="-1808"/>
            <a:ext cx="387926" cy="6260010"/>
          </a:xfrm>
          <a:custGeom>
            <a:avLst/>
            <a:gdLst/>
            <a:ahLst/>
            <a:cxnLst/>
            <a:rect l="l" t="t" r="r" b="b"/>
            <a:pathLst>
              <a:path w="3314700" h="5143500" extrusionOk="0">
                <a:moveTo>
                  <a:pt x="0" y="5143500"/>
                </a:moveTo>
                <a:lnTo>
                  <a:pt x="3314700" y="5143500"/>
                </a:lnTo>
                <a:lnTo>
                  <a:pt x="33147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5C068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endParaRPr sz="3200" b="0" i="0" u="none" strike="noStrike" cap="none">
              <a:solidFill>
                <a:srgbClr val="0070B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ld Gold _Quarter Moon Footer">
  <p:cSld name="Old Gold _Quarter Moon Foot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4356100"/>
            <a:ext cx="12188825" cy="2501900"/>
          </a:xfrm>
          <a:custGeom>
            <a:avLst/>
            <a:gdLst/>
            <a:ahLst/>
            <a:cxnLst/>
            <a:rect l="l" t="t" r="r" b="b"/>
            <a:pathLst>
              <a:path w="3830" h="783" extrusionOk="0">
                <a:moveTo>
                  <a:pt x="0" y="1"/>
                </a:moveTo>
                <a:cubicBezTo>
                  <a:pt x="0" y="783"/>
                  <a:pt x="0" y="783"/>
                  <a:pt x="0" y="783"/>
                </a:cubicBezTo>
                <a:cubicBezTo>
                  <a:pt x="3830" y="783"/>
                  <a:pt x="3830" y="783"/>
                  <a:pt x="3830" y="783"/>
                </a:cubicBezTo>
                <a:cubicBezTo>
                  <a:pt x="3830" y="0"/>
                  <a:pt x="3830" y="0"/>
                  <a:pt x="3830" y="0"/>
                </a:cubicBezTo>
                <a:cubicBezTo>
                  <a:pt x="3345" y="94"/>
                  <a:pt x="2666" y="153"/>
                  <a:pt x="1913" y="153"/>
                </a:cubicBezTo>
                <a:cubicBezTo>
                  <a:pt x="1163" y="153"/>
                  <a:pt x="485" y="95"/>
                  <a:pt x="0" y="1"/>
                </a:cubicBezTo>
              </a:path>
            </a:pathLst>
          </a:cu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6753138" y="6430375"/>
            <a:ext cx="47164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</p:txBody>
      </p:sp>
      <p:sp>
        <p:nvSpPr>
          <p:cNvPr id="64" name="Google Shape;64;p10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2527380" y="1676400"/>
            <a:ext cx="713723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ft Quarter Moon_Light gold">
  <p:cSld name="Left Quarter Moon_Light gold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 flipH="1">
            <a:off x="0" y="0"/>
            <a:ext cx="5683515" cy="6858002"/>
          </a:xfrm>
          <a:custGeom>
            <a:avLst/>
            <a:gdLst/>
            <a:ahLst/>
            <a:cxnLst/>
            <a:rect l="l" t="t" r="r" b="b"/>
            <a:pathLst>
              <a:path w="5683515" h="6858002" extrusionOk="0">
                <a:moveTo>
                  <a:pt x="991465" y="0"/>
                </a:moveTo>
                <a:lnTo>
                  <a:pt x="2945487" y="0"/>
                </a:lnTo>
                <a:lnTo>
                  <a:pt x="4542930" y="0"/>
                </a:lnTo>
                <a:lnTo>
                  <a:pt x="5683515" y="0"/>
                </a:lnTo>
                <a:lnTo>
                  <a:pt x="5683515" y="6858000"/>
                </a:lnTo>
                <a:lnTo>
                  <a:pt x="4542930" y="6858000"/>
                </a:lnTo>
                <a:lnTo>
                  <a:pt x="2996220" y="6858000"/>
                </a:lnTo>
                <a:lnTo>
                  <a:pt x="2996220" y="6858002"/>
                </a:lnTo>
                <a:lnTo>
                  <a:pt x="2922670" y="6858002"/>
                </a:lnTo>
                <a:cubicBezTo>
                  <a:pt x="2735275" y="6858002"/>
                  <a:pt x="2445489" y="6858002"/>
                  <a:pt x="1997369" y="6858002"/>
                </a:cubicBezTo>
                <a:lnTo>
                  <a:pt x="1954022" y="6858002"/>
                </a:lnTo>
                <a:lnTo>
                  <a:pt x="1954023" y="6858000"/>
                </a:lnTo>
                <a:lnTo>
                  <a:pt x="1042198" y="6858000"/>
                </a:lnTo>
                <a:lnTo>
                  <a:pt x="1042198" y="6858002"/>
                </a:lnTo>
                <a:lnTo>
                  <a:pt x="968648" y="6858002"/>
                </a:lnTo>
                <a:cubicBezTo>
                  <a:pt x="781253" y="6858002"/>
                  <a:pt x="491467" y="6858002"/>
                  <a:pt x="43347" y="6858002"/>
                </a:cubicBezTo>
                <a:lnTo>
                  <a:pt x="0" y="6858002"/>
                </a:lnTo>
                <a:lnTo>
                  <a:pt x="46136" y="6588648"/>
                </a:lnTo>
                <a:cubicBezTo>
                  <a:pt x="172019" y="5780024"/>
                  <a:pt x="249879" y="4662921"/>
                  <a:pt x="249879" y="3429002"/>
                </a:cubicBezTo>
                <a:cubicBezTo>
                  <a:pt x="249879" y="2195084"/>
                  <a:pt x="172019" y="1077981"/>
                  <a:pt x="46136" y="269357"/>
                </a:cubicBezTo>
                <a:lnTo>
                  <a:pt x="0" y="4"/>
                </a:lnTo>
                <a:lnTo>
                  <a:pt x="991465" y="4"/>
                </a:lnTo>
                <a:close/>
              </a:path>
            </a:pathLst>
          </a:cu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6568580" y="6491930"/>
            <a:ext cx="49009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</p:txBody>
      </p:sp>
      <p:sp>
        <p:nvSpPr>
          <p:cNvPr id="70" name="Google Shape;70;p11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762000" y="1218469"/>
            <a:ext cx="3771900" cy="388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56">
          <p15:clr>
            <a:srgbClr val="FBAE40"/>
          </p15:clr>
        </p15:guide>
        <p15:guide id="2" pos="240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yal Purple_left slice">
  <p:cSld name="Royal Purple_left slic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 flipH="1">
            <a:off x="-17479" y="1"/>
            <a:ext cx="2100278" cy="6870526"/>
          </a:xfrm>
          <a:custGeom>
            <a:avLst/>
            <a:gdLst/>
            <a:ahLst/>
            <a:cxnLst/>
            <a:rect l="l" t="t" r="r" b="b"/>
            <a:pathLst>
              <a:path w="2100278" h="6870526" extrusionOk="0">
                <a:moveTo>
                  <a:pt x="14410" y="0"/>
                </a:moveTo>
                <a:lnTo>
                  <a:pt x="2084752" y="0"/>
                </a:lnTo>
                <a:cubicBezTo>
                  <a:pt x="2093103" y="2286000"/>
                  <a:pt x="2091927" y="4584526"/>
                  <a:pt x="2100278" y="6870526"/>
                </a:cubicBezTo>
                <a:lnTo>
                  <a:pt x="0" y="6858000"/>
                </a:lnTo>
                <a:lnTo>
                  <a:pt x="74810" y="6160456"/>
                </a:lnTo>
                <a:cubicBezTo>
                  <a:pt x="227083" y="4099355"/>
                  <a:pt x="207498" y="2120780"/>
                  <a:pt x="41845" y="278438"/>
                </a:cubicBezTo>
                <a:lnTo>
                  <a:pt x="14410" y="0"/>
                </a:lnTo>
                <a:close/>
              </a:path>
            </a:pathLst>
          </a:custGeom>
          <a:solidFill>
            <a:srgbClr val="5C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12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6593748" y="6644330"/>
            <a:ext cx="50282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</p:txBody>
      </p:sp>
      <p:sp>
        <p:nvSpPr>
          <p:cNvPr id="77" name="Google Shape;77;p12"/>
          <p:cNvSpPr txBox="1"/>
          <p:nvPr/>
        </p:nvSpPr>
        <p:spPr>
          <a:xfrm>
            <a:off x="11827329" y="66409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2324100" y="517317"/>
            <a:ext cx="7245324" cy="48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2324100" y="1676400"/>
            <a:ext cx="905314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6483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606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3445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445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34454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rgbClr val="FAA619"/>
              </a:buClr>
              <a:buSzPts val="1667"/>
              <a:buFont typeface="Trebuchet MS"/>
              <a:buChar char="–"/>
              <a:defRPr sz="166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  <p15:guide id="3" pos="14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ft Large slice _ Vegas">
  <p:cSld name="Left Large slice _ Vega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6379828" y="6491930"/>
            <a:ext cx="50897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</p:txBody>
      </p:sp>
      <p:sp>
        <p:nvSpPr>
          <p:cNvPr id="83" name="Google Shape;83;p13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563" y="6290020"/>
            <a:ext cx="1609725" cy="5130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 flipH="1">
            <a:off x="-1719" y="-10391"/>
            <a:ext cx="4849174" cy="6868391"/>
          </a:xfrm>
          <a:custGeom>
            <a:avLst/>
            <a:gdLst/>
            <a:ahLst/>
            <a:cxnLst/>
            <a:rect l="l" t="t" r="r" b="b"/>
            <a:pathLst>
              <a:path w="4849174" h="6868391" extrusionOk="0">
                <a:moveTo>
                  <a:pt x="14410" y="10391"/>
                </a:moveTo>
                <a:lnTo>
                  <a:pt x="4848175" y="0"/>
                </a:lnTo>
                <a:cubicBezTo>
                  <a:pt x="4844711" y="2289464"/>
                  <a:pt x="4851639" y="4568536"/>
                  <a:pt x="4848175" y="6858000"/>
                </a:cubicBezTo>
                <a:lnTo>
                  <a:pt x="0" y="6868391"/>
                </a:lnTo>
                <a:lnTo>
                  <a:pt x="74810" y="6170847"/>
                </a:lnTo>
                <a:cubicBezTo>
                  <a:pt x="227083" y="4109746"/>
                  <a:pt x="207498" y="2131171"/>
                  <a:pt x="41845" y="288829"/>
                </a:cubicBezTo>
                <a:lnTo>
                  <a:pt x="14410" y="10391"/>
                </a:lnTo>
                <a:close/>
              </a:path>
            </a:pathLst>
          </a:custGeom>
          <a:solidFill>
            <a:srgbClr val="8475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62000" y="1218469"/>
            <a:ext cx="3771900" cy="388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ft large slice _ light gold">
  <p:cSld name="Left large slice _ light gol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6212048" y="6491930"/>
            <a:ext cx="525750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© 2023 Epsilon Mu </a:t>
            </a:r>
            <a:r>
              <a:rPr lang="en-US" sz="8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</p:txBody>
      </p:sp>
      <p:sp>
        <p:nvSpPr>
          <p:cNvPr id="90" name="Google Shape;90;p14"/>
          <p:cNvSpPr txBox="1"/>
          <p:nvPr/>
        </p:nvSpPr>
        <p:spPr>
          <a:xfrm>
            <a:off x="11674929" y="6488542"/>
            <a:ext cx="13144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>
              <a:solidFill>
                <a:srgbClr val="7E648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563" y="6290020"/>
            <a:ext cx="1609725" cy="51304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 flipH="1">
            <a:off x="-637" y="-9997"/>
            <a:ext cx="4456205" cy="6879909"/>
          </a:xfrm>
          <a:custGeom>
            <a:avLst/>
            <a:gdLst/>
            <a:ahLst/>
            <a:cxnLst/>
            <a:rect l="l" t="t" r="r" b="b"/>
            <a:pathLst>
              <a:path w="4469956" h="6879909" extrusionOk="0">
                <a:moveTo>
                  <a:pt x="14410" y="9997"/>
                </a:moveTo>
                <a:lnTo>
                  <a:pt x="4468313" y="0"/>
                </a:lnTo>
                <a:cubicBezTo>
                  <a:pt x="4464849" y="2289464"/>
                  <a:pt x="4472498" y="4590445"/>
                  <a:pt x="4469034" y="6879909"/>
                </a:cubicBezTo>
                <a:lnTo>
                  <a:pt x="0" y="6867997"/>
                </a:lnTo>
                <a:lnTo>
                  <a:pt x="74810" y="6170453"/>
                </a:lnTo>
                <a:cubicBezTo>
                  <a:pt x="227083" y="4109352"/>
                  <a:pt x="207498" y="2130777"/>
                  <a:pt x="41845" y="288435"/>
                </a:cubicBezTo>
                <a:lnTo>
                  <a:pt x="14410" y="9997"/>
                </a:lnTo>
                <a:close/>
              </a:path>
            </a:pathLst>
          </a:cu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40">
          <p15:clr>
            <a:srgbClr val="F26B43"/>
          </p15:clr>
        </p15:guide>
        <p15:guide id="3" orient="horz" pos="396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1992">
          <p15:clr>
            <a:srgbClr val="F26B43"/>
          </p15:clr>
        </p15:guide>
        <p15:guide id="8" pos="480">
          <p15:clr>
            <a:srgbClr val="F26B43"/>
          </p15:clr>
        </p15:guide>
        <p15:guide id="9" orient="horz" pos="1056">
          <p15:clr>
            <a:srgbClr val="F26B43"/>
          </p15:clr>
        </p15:guide>
        <p15:guide id="10" orient="horz" pos="4152">
          <p15:clr>
            <a:srgbClr val="F26B43"/>
          </p15:clr>
        </p15:guide>
        <p15:guide id="11" orient="horz" pos="480">
          <p15:clr>
            <a:srgbClr val="F26B43"/>
          </p15:clr>
        </p15:guide>
        <p15:guide id="12" pos="720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 descr="VSC Slide Back 150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/>
          <p:nvPr/>
        </p:nvSpPr>
        <p:spPr>
          <a:xfrm>
            <a:off x="11424358" y="6688182"/>
            <a:ext cx="496388" cy="1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959595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 b="0" i="0" u="none" strike="noStrike" cap="none">
              <a:solidFill>
                <a:srgbClr val="9595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4924338" y="6288089"/>
            <a:ext cx="69628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                                                              © 2023 Epsilon Mu </a:t>
            </a:r>
            <a:r>
              <a:rPr lang="en-US" sz="700" dirty="0" err="1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Mu</a:t>
            </a:r>
            <a:r>
              <a:rPr lang="en-US" sz="700" dirty="0">
                <a:solidFill>
                  <a:srgbClr val="7E6483"/>
                </a:solidFill>
                <a:latin typeface="Trebuchet MS"/>
                <a:ea typeface="Trebuchet MS"/>
                <a:cs typeface="Trebuchet MS"/>
                <a:sym typeface="Trebuchet MS"/>
              </a:rPr>
              <a:t> Chapter, Omega Psi Phi Fraternity, Inc. All rights reserved. Chapter confidential. </a:t>
            </a:r>
            <a:endParaRPr lang="en-US" sz="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The information herein cannot be duplicated, distributed, or replaced in its entirety, or any portion thereof.   </a:t>
            </a:r>
            <a:endParaRPr dirty="0"/>
          </a:p>
        </p:txBody>
      </p:sp>
      <p:pic>
        <p:nvPicPr>
          <p:cNvPr id="4098" name="Picture 2" descr="C:\Users\keffb\OneDrive\Desktop\Omega\Committee\EMM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48479" y="6225209"/>
            <a:ext cx="440634" cy="440634"/>
          </a:xfrm>
          <a:prstGeom prst="rect">
            <a:avLst/>
          </a:prstGeom>
          <a:noFill/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m-opp.org/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9;p38"/>
          <p:cNvGrpSpPr/>
          <p:nvPr/>
        </p:nvGrpSpPr>
        <p:grpSpPr>
          <a:xfrm>
            <a:off x="8541422" y="1"/>
            <a:ext cx="2432414" cy="1272574"/>
            <a:chOff x="10268712" y="-1"/>
            <a:chExt cx="1399032" cy="1106425"/>
          </a:xfrm>
        </p:grpSpPr>
        <p:sp>
          <p:nvSpPr>
            <p:cNvPr id="260" name="Google Shape;260;p38"/>
            <p:cNvSpPr/>
            <p:nvPr/>
          </p:nvSpPr>
          <p:spPr>
            <a:xfrm>
              <a:off x="10268712" y="0"/>
              <a:ext cx="1399032" cy="1106424"/>
            </a:xfrm>
            <a:prstGeom prst="flowChartOffpageConnector">
              <a:avLst/>
            </a:prstGeom>
            <a:solidFill>
              <a:srgbClr val="CEB8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10306345" y="-1"/>
              <a:ext cx="1321861" cy="1059873"/>
            </a:xfrm>
            <a:prstGeom prst="flowChartOffpageConnector">
              <a:avLst/>
            </a:prstGeom>
            <a:solidFill>
              <a:srgbClr val="8475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Epsilon Mu Mu Chapter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Omega Psi Phi Fraternity, Inc.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1"/>
                  </a:solidFill>
                  <a:latin typeface="Trebuchet MS"/>
                  <a:sym typeface="Trebuchet MS"/>
                </a:rPr>
                <a:t>Scholarship Committee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2025 </a:t>
              </a:r>
              <a:endParaRPr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578751C-D1EE-4EA7-A1AB-F6ED6BA7838B}"/>
              </a:ext>
            </a:extLst>
          </p:cNvPr>
          <p:cNvSpPr txBox="1"/>
          <p:nvPr/>
        </p:nvSpPr>
        <p:spPr>
          <a:xfrm>
            <a:off x="2626962" y="2185024"/>
            <a:ext cx="6353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EMM Scholarship Committee 2025</a:t>
            </a:r>
          </a:p>
          <a:p>
            <a:pPr algn="ctr"/>
            <a:endParaRPr lang="en-US" sz="4000" b="1" i="1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Bro. Ron Richardson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Bro. Troy Richards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5921829" y="4767943"/>
            <a:ext cx="5812971" cy="163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 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A3CAE-54B6-0D47-4295-B85088B40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110000"/>
              </a:lnSpc>
              <a:defRPr/>
            </a:pPr>
            <a:r>
              <a:rPr lang="en-US" altLang="en-US" sz="2800" kern="0" dirty="0">
                <a:solidFill>
                  <a:srgbClr val="7030A0"/>
                </a:solidFill>
                <a:latin typeface="Arial"/>
                <a:ea typeface="ＭＳ Ｐゴシック"/>
              </a:rPr>
              <a:t>Who: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b="1" kern="0" dirty="0">
                <a:solidFill>
                  <a:srgbClr val="7030A0"/>
                </a:solidFill>
                <a:latin typeface="Arial"/>
                <a:ea typeface="ＭＳ Ｐゴシック"/>
              </a:rPr>
              <a:t>College bound male high school seniors in the Tampa Bay commuting areas.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b="1" kern="0" dirty="0">
                <a:solidFill>
                  <a:srgbClr val="7030A0"/>
                </a:solidFill>
                <a:latin typeface="Arial"/>
                <a:ea typeface="ＭＳ Ｐゴシック"/>
              </a:rPr>
              <a:t> Previous EMM Scholarship winners maintaining a 3.0+ (within the last three years)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What: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2025  annual scholarship contest which promotes academic excellence and community service.</a:t>
            </a: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b="1" kern="0" dirty="0">
                <a:solidFill>
                  <a:srgbClr val="7030A0"/>
                </a:solidFill>
                <a:latin typeface="Arial"/>
                <a:ea typeface="ＭＳ Ｐゴシック"/>
              </a:rPr>
              <a:t>Competing for $15,000 (10K HS &amp; 5K Continuing Education)</a:t>
            </a: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3809A15-103F-2D5D-8EA9-3A83056CD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When:</a:t>
            </a: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sz="2000" b="1" kern="0" dirty="0">
                <a:solidFill>
                  <a:srgbClr val="7030A0"/>
                </a:solidFill>
                <a:latin typeface="Arial"/>
                <a:ea typeface="ＭＳ Ｐゴシック"/>
              </a:rPr>
              <a:t>Post the application package on the EMM social medial platforms and our webpage NLT January 19, 2025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sz="2000" b="1" kern="0" dirty="0">
                <a:solidFill>
                  <a:srgbClr val="7030A0"/>
                </a:solidFill>
                <a:latin typeface="Arial"/>
                <a:ea typeface="ＭＳ Ｐゴシック"/>
              </a:rPr>
              <a:t>Ensure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 the STEM committee and </a:t>
            </a:r>
            <a:r>
              <a:rPr lang="en-US" altLang="en-US" sz="2000" b="1" kern="0" dirty="0">
                <a:solidFill>
                  <a:srgbClr val="7030A0"/>
                </a:solidFill>
                <a:latin typeface="Arial"/>
                <a:ea typeface="ＭＳ Ｐゴシック"/>
              </a:rPr>
              <a:t>Tampa area high schools list the package on their scholarship portal NLT January 23</a:t>
            </a:r>
            <a:r>
              <a:rPr lang="en-US" altLang="en-US" sz="2000" b="1" kern="0" baseline="30000" dirty="0">
                <a:solidFill>
                  <a:srgbClr val="7030A0"/>
                </a:solidFill>
                <a:latin typeface="Arial"/>
                <a:ea typeface="ＭＳ Ｐゴシック"/>
              </a:rPr>
              <a:t>rd</a:t>
            </a: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sz="2000" b="1" kern="0" dirty="0">
                <a:solidFill>
                  <a:srgbClr val="7030A0"/>
                </a:solidFill>
                <a:latin typeface="Arial"/>
                <a:ea typeface="ＭＳ Ｐゴシック"/>
              </a:rPr>
              <a:t>Applications must be postmarked to EMM P.O. Box NLT March 22, 2025</a:t>
            </a: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sz="2000" b="1" kern="0" dirty="0">
                <a:solidFill>
                  <a:srgbClr val="7030A0"/>
                </a:solidFill>
                <a:latin typeface="Arial"/>
                <a:ea typeface="ＭＳ Ｐゴシック"/>
              </a:rPr>
              <a:t>Scholarship committee rank and rate packages NLT April 3</a:t>
            </a:r>
            <a:r>
              <a:rPr lang="en-US" altLang="en-US" sz="2000" b="1" kern="0" baseline="30000" dirty="0">
                <a:solidFill>
                  <a:srgbClr val="7030A0"/>
                </a:solidFill>
                <a:latin typeface="Arial"/>
                <a:ea typeface="ＭＳ Ｐゴシック"/>
              </a:rPr>
              <a:t>rd</a:t>
            </a:r>
            <a:r>
              <a:rPr lang="en-US" altLang="en-US" sz="2000" b="1" kern="0" dirty="0">
                <a:solidFill>
                  <a:srgbClr val="7030A0"/>
                </a:solidFill>
                <a:latin typeface="Arial"/>
                <a:ea typeface="ＭＳ Ｐゴシック"/>
              </a:rPr>
              <a:t> (to present award to students at awards ceremonies (usually beginning of April)</a:t>
            </a: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sz="2000" b="1" kern="0" noProof="0" dirty="0">
                <a:solidFill>
                  <a:srgbClr val="7030A0"/>
                </a:solidFill>
                <a:latin typeface="Arial"/>
                <a:ea typeface="ＭＳ Ｐゴシック"/>
              </a:rPr>
              <a:t>Contact High School to coordinate presentation to winning students at awards ceremony NLT April 5th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11175900" cy="48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100" b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ED41DCA9-3B5A-4CFD-BE25-53FEF5CF0653}"/>
              </a:ext>
            </a:extLst>
          </p:cNvPr>
          <p:cNvSpPr txBox="1">
            <a:spLocks/>
          </p:cNvSpPr>
          <p:nvPr/>
        </p:nvSpPr>
        <p:spPr bwMode="gray">
          <a:xfrm>
            <a:off x="8343668" y="1883229"/>
            <a:ext cx="3920803" cy="3903856"/>
          </a:xfrm>
          <a:prstGeom prst="ellipse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Prioritize</a:t>
            </a:r>
          </a:p>
          <a:p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C20DF1A-F4C2-7049-8CD3-2B674DCB1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Where: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sz="2000" b="1" kern="0" dirty="0">
                <a:solidFill>
                  <a:srgbClr val="7030A0"/>
                </a:solidFill>
                <a:latin typeface="Arial"/>
                <a:ea typeface="ＭＳ Ｐゴシック"/>
              </a:rPr>
              <a:t>Participate with local high schools in awarding the winners from our scholarship effort during their 2025 award ceremony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 (normally in the month of April)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sz="2000" b="1" kern="0" dirty="0">
                <a:solidFill>
                  <a:srgbClr val="7030A0"/>
                </a:solidFill>
                <a:latin typeface="Arial"/>
                <a:ea typeface="ＭＳ Ｐゴシック"/>
              </a:rPr>
              <a:t>Distribute checks to winners in August 2025 directly to the college in the name of the winners.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11175900" cy="48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100" b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ED41DCA9-3B5A-4CFD-BE25-53FEF5CF0653}"/>
              </a:ext>
            </a:extLst>
          </p:cNvPr>
          <p:cNvSpPr txBox="1">
            <a:spLocks/>
          </p:cNvSpPr>
          <p:nvPr/>
        </p:nvSpPr>
        <p:spPr bwMode="gray">
          <a:xfrm>
            <a:off x="8343668" y="1883229"/>
            <a:ext cx="3920803" cy="3903856"/>
          </a:xfrm>
          <a:prstGeom prst="ellipse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Prioritize</a:t>
            </a:r>
          </a:p>
          <a:p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E44AD9C-3DD3-DE91-BFE3-5B3A76F8D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90" y="12954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altLang="en-US" sz="2800" b="1" kern="0" dirty="0">
                <a:solidFill>
                  <a:srgbClr val="7030A0"/>
                </a:solidFill>
                <a:latin typeface="Arial"/>
                <a:ea typeface="ＭＳ Ｐゴシック"/>
              </a:rPr>
              <a:t>How: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2200" b="1" kern="0" dirty="0">
                <a:solidFill>
                  <a:srgbClr val="7030A0"/>
                </a:solidFill>
                <a:latin typeface="Arial"/>
                <a:ea typeface="ＭＳ Ｐゴシック"/>
              </a:rPr>
              <a:t>An official copy of their high school transcript with </a:t>
            </a:r>
            <a:r>
              <a:rPr lang="en-US" altLang="en-US" sz="2200" b="1" u="sng" kern="0" dirty="0">
                <a:solidFill>
                  <a:srgbClr val="7030A0"/>
                </a:solidFill>
                <a:latin typeface="Arial"/>
                <a:ea typeface="ＭＳ Ｐゴシック"/>
              </a:rPr>
              <a:t>raised seal.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2200" b="1" kern="0" dirty="0">
                <a:solidFill>
                  <a:srgbClr val="7030A0"/>
                </a:solidFill>
                <a:latin typeface="Arial"/>
                <a:ea typeface="ＭＳ Ｐゴシック"/>
              </a:rPr>
              <a:t>A completed scholarship application (download from social media or website).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2200" b="1" kern="0" dirty="0">
                <a:solidFill>
                  <a:srgbClr val="7030A0"/>
                </a:solidFill>
                <a:latin typeface="Arial"/>
                <a:ea typeface="ＭＳ Ｐゴシック"/>
              </a:rPr>
              <a:t>Three letters of recommendation (Counselors, Pastor, etc.)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2200" b="1" kern="0" dirty="0">
                <a:solidFill>
                  <a:srgbClr val="7030A0"/>
                </a:solidFill>
                <a:latin typeface="Arial"/>
                <a:ea typeface="ＭＳ Ｐゴシック"/>
              </a:rPr>
              <a:t>A 650 to 800-word well organized and prepared double-spaced typewritten essay on one of  the following topics below: 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1800" b="1" kern="0" dirty="0">
                <a:solidFill>
                  <a:srgbClr val="7030A0"/>
                </a:solidFill>
                <a:latin typeface="Arial"/>
                <a:ea typeface="ＭＳ Ｐゴシック"/>
              </a:rPr>
              <a:t>Social Media and Democracy: Analyze the role of social media in shaping public opinion during a recent political event.</a:t>
            </a:r>
          </a:p>
          <a:p>
            <a:pPr marL="914400" lvl="2" indent="0" eaLnBrk="1" hangingPunct="1">
              <a:lnSpc>
                <a:spcPct val="110000"/>
              </a:lnSpc>
              <a:buNone/>
              <a:defRPr/>
            </a:pPr>
            <a:endParaRPr lang="en-US" altLang="en-US" sz="1800" b="1" kern="0" dirty="0">
              <a:solidFill>
                <a:srgbClr val="7030A0"/>
              </a:solidFill>
              <a:latin typeface="Arial"/>
              <a:ea typeface="ＭＳ Ｐゴシック"/>
            </a:endParaRPr>
          </a:p>
          <a:p>
            <a:pPr lvl="2" eaLnBrk="1" hangingPunct="1">
              <a:lnSpc>
                <a:spcPct val="110000"/>
              </a:lnSpc>
              <a:defRPr/>
            </a:pPr>
            <a:endParaRPr lang="en-US" altLang="en-US" sz="1800" b="1" kern="0" dirty="0">
              <a:solidFill>
                <a:srgbClr val="7030A0"/>
              </a:solidFill>
              <a:latin typeface="Arial"/>
              <a:ea typeface="ＭＳ Ｐゴシック"/>
            </a:endParaRPr>
          </a:p>
          <a:p>
            <a:pPr lvl="2" eaLnBrk="1" hangingPunct="1">
              <a:lnSpc>
                <a:spcPct val="110000"/>
              </a:lnSpc>
              <a:defRPr/>
            </a:pPr>
            <a:endParaRPr lang="en-US" altLang="en-US" sz="1800" kern="0" dirty="0">
              <a:solidFill>
                <a:srgbClr val="DBAB25"/>
              </a:solidFill>
              <a:latin typeface="Arial"/>
              <a:ea typeface="ＭＳ Ｐゴシック"/>
            </a:endParaRPr>
          </a:p>
          <a:p>
            <a:pPr lvl="1" eaLnBrk="1" hangingPunct="1">
              <a:lnSpc>
                <a:spcPct val="110000"/>
              </a:lnSpc>
              <a:buNone/>
              <a:defRPr/>
            </a:pPr>
            <a:r>
              <a:rPr lang="en-US" altLang="en-US" sz="2200" kern="0" dirty="0">
                <a:solidFill>
                  <a:srgbClr val="DBAB25"/>
                </a:solidFill>
                <a:latin typeface="Arial"/>
                <a:ea typeface="ＭＳ Ｐゴシック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11175900" cy="48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100" b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ED41DCA9-3B5A-4CFD-BE25-53FEF5CF0653}"/>
              </a:ext>
            </a:extLst>
          </p:cNvPr>
          <p:cNvSpPr txBox="1">
            <a:spLocks/>
          </p:cNvSpPr>
          <p:nvPr/>
        </p:nvSpPr>
        <p:spPr bwMode="gray">
          <a:xfrm>
            <a:off x="8343668" y="1883229"/>
            <a:ext cx="3920803" cy="3903856"/>
          </a:xfrm>
          <a:prstGeom prst="ellipse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Prioritize</a:t>
            </a:r>
          </a:p>
          <a:p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4D58258-78AB-8393-DA29-8D11D93C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7772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altLang="en-US" b="1" kern="0" dirty="0">
                <a:solidFill>
                  <a:srgbClr val="7030A0"/>
                </a:solidFill>
                <a:latin typeface="Arial"/>
                <a:ea typeface="ＭＳ Ｐゴシック"/>
              </a:rPr>
              <a:t>How: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2400" b="1" kern="0" dirty="0">
                <a:solidFill>
                  <a:srgbClr val="7030A0"/>
                </a:solidFill>
                <a:latin typeface="Arial"/>
                <a:ea typeface="ＭＳ Ｐゴシック"/>
              </a:rPr>
              <a:t> </a:t>
            </a:r>
            <a:r>
              <a:rPr lang="en-US" altLang="en-US" sz="2400" b="1" kern="0" dirty="0" err="1">
                <a:solidFill>
                  <a:srgbClr val="7030A0"/>
                </a:solidFill>
                <a:latin typeface="Arial"/>
                <a:ea typeface="ＭＳ Ｐゴシック"/>
              </a:rPr>
              <a:t>Cont</a:t>
            </a:r>
            <a:r>
              <a:rPr lang="en-US" altLang="en-US" sz="2400" b="1" kern="0" dirty="0">
                <a:solidFill>
                  <a:srgbClr val="7030A0"/>
                </a:solidFill>
                <a:latin typeface="Arial"/>
                <a:ea typeface="ＭＳ Ｐゴシック"/>
              </a:rPr>
              <a:t>: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2000" b="1" kern="0" dirty="0">
                <a:solidFill>
                  <a:srgbClr val="7030A0"/>
                </a:solidFill>
                <a:latin typeface="Arial"/>
                <a:ea typeface="ＭＳ Ｐゴシック"/>
              </a:rPr>
              <a:t>Racial Justice Movements:  Reflect on a personal experience that led you to engage with issues of racial injustice and how it shaped your understanding of systemic inequalities.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2000" b="1" kern="0" dirty="0">
                <a:solidFill>
                  <a:srgbClr val="7030A0"/>
                </a:solidFill>
                <a:latin typeface="Arial"/>
                <a:ea typeface="ＭＳ Ｐゴシック"/>
              </a:rPr>
              <a:t>Economic Disparity: Discuss the impact of economic disparities in your community and how you’ve attempted to address them through volunteer work or advocacy.</a:t>
            </a:r>
          </a:p>
          <a:p>
            <a:pPr lvl="2" eaLnBrk="1" hangingPunct="1">
              <a:lnSpc>
                <a:spcPct val="110000"/>
              </a:lnSpc>
              <a:defRPr/>
            </a:pPr>
            <a:endParaRPr lang="en-US" altLang="en-US" sz="2000" b="1" kern="0" dirty="0">
              <a:solidFill>
                <a:srgbClr val="7030A0"/>
              </a:solidFill>
              <a:latin typeface="Arial"/>
              <a:ea typeface="ＭＳ Ｐゴシック"/>
            </a:endParaRPr>
          </a:p>
          <a:p>
            <a:pPr lvl="2" eaLnBrk="1" hangingPunct="1">
              <a:lnSpc>
                <a:spcPct val="110000"/>
              </a:lnSpc>
              <a:defRPr/>
            </a:pPr>
            <a:endParaRPr lang="en-US" altLang="en-US" sz="1800" kern="0" dirty="0">
              <a:solidFill>
                <a:srgbClr val="DBAB25"/>
              </a:solidFill>
              <a:latin typeface="Arial"/>
              <a:ea typeface="ＭＳ Ｐゴシック"/>
            </a:endParaRPr>
          </a:p>
          <a:p>
            <a:pPr lvl="1" eaLnBrk="1" hangingPunct="1">
              <a:lnSpc>
                <a:spcPct val="110000"/>
              </a:lnSpc>
              <a:buNone/>
              <a:defRPr/>
            </a:pPr>
            <a:r>
              <a:rPr lang="en-US" altLang="en-US" sz="2200" kern="0" dirty="0">
                <a:solidFill>
                  <a:srgbClr val="DBAB25"/>
                </a:solidFill>
                <a:latin typeface="Arial"/>
                <a:ea typeface="ＭＳ Ｐゴシック"/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ED41DCA9-3B5A-4CFD-BE25-53FEF5CF0653}"/>
              </a:ext>
            </a:extLst>
          </p:cNvPr>
          <p:cNvSpPr txBox="1">
            <a:spLocks/>
          </p:cNvSpPr>
          <p:nvPr/>
        </p:nvSpPr>
        <p:spPr bwMode="gray">
          <a:xfrm>
            <a:off x="8343668" y="1883229"/>
            <a:ext cx="3920803" cy="3903856"/>
          </a:xfrm>
          <a:prstGeom prst="ellipse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Prioritize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8F238-9615-ED0C-4D0C-15C63E079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11303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altLang="en-US" sz="2400" b="1" kern="0" dirty="0">
                <a:solidFill>
                  <a:srgbClr val="7030A0"/>
                </a:solidFill>
                <a:latin typeface="Arial"/>
                <a:ea typeface="ＭＳ Ｐゴシック"/>
              </a:rPr>
              <a:t>Committee Members</a:t>
            </a:r>
            <a:endParaRPr lang="en-US" altLang="en-US" sz="2000" b="1" kern="0" dirty="0">
              <a:solidFill>
                <a:srgbClr val="7030A0"/>
              </a:solidFill>
              <a:latin typeface="Arial"/>
              <a:ea typeface="ＭＳ Ｐゴシック"/>
            </a:endParaRPr>
          </a:p>
          <a:p>
            <a:pPr lvl="2" eaLnBrk="1" hangingPunct="1">
              <a:lnSpc>
                <a:spcPct val="110000"/>
              </a:lnSpc>
              <a:buNone/>
              <a:defRPr/>
            </a:pPr>
            <a:r>
              <a:rPr lang="en-US" altLang="en-US" kern="0" dirty="0">
                <a:solidFill>
                  <a:srgbClr val="7030A0"/>
                </a:solidFill>
                <a:latin typeface="Arial"/>
                <a:ea typeface="ＭＳ Ｐゴシック"/>
              </a:rPr>
              <a:t>Bro. Ron Richardson		Committee Chair</a:t>
            </a:r>
          </a:p>
          <a:p>
            <a:pPr lvl="2" eaLnBrk="1" hangingPunct="1">
              <a:lnSpc>
                <a:spcPct val="110000"/>
              </a:lnSpc>
              <a:buNone/>
              <a:defRPr/>
            </a:pPr>
            <a:r>
              <a:rPr lang="en-US" altLang="en-US" kern="0" dirty="0">
                <a:solidFill>
                  <a:srgbClr val="7030A0"/>
                </a:solidFill>
                <a:latin typeface="Arial"/>
                <a:ea typeface="ＭＳ Ｐゴシック"/>
              </a:rPr>
              <a:t>Bro. Troy "Melo” Richards		</a:t>
            </a:r>
            <a:r>
              <a:rPr lang="en-US" altLang="en-US" dirty="0">
                <a:solidFill>
                  <a:srgbClr val="7030A0"/>
                </a:solidFill>
                <a:latin typeface="Arial"/>
                <a:ea typeface="ＭＳ Ｐゴシック"/>
              </a:rPr>
              <a:t>Co-Committee Chair</a:t>
            </a:r>
            <a:endParaRPr lang="en-US" altLang="en-US" kern="0" dirty="0">
              <a:solidFill>
                <a:srgbClr val="7030A0"/>
              </a:solidFill>
              <a:latin typeface="Arial"/>
              <a:ea typeface="ＭＳ Ｐゴシック"/>
            </a:endParaRPr>
          </a:p>
          <a:p>
            <a:pPr lvl="2" eaLnBrk="1" hangingPunct="1">
              <a:lnSpc>
                <a:spcPct val="110000"/>
              </a:lnSpc>
              <a:buNone/>
              <a:defRPr/>
            </a:pPr>
            <a:r>
              <a:rPr lang="en-US" altLang="en-US" kern="0" dirty="0">
                <a:solidFill>
                  <a:srgbClr val="7030A0"/>
                </a:solidFill>
                <a:latin typeface="Arial"/>
                <a:ea typeface="ＭＳ Ｐゴシック"/>
              </a:rPr>
              <a:t>Bro. </a:t>
            </a:r>
            <a:r>
              <a:rPr lang="en-US" altLang="en-US" dirty="0">
                <a:solidFill>
                  <a:srgbClr val="7030A0"/>
                </a:solidFill>
                <a:latin typeface="Arial"/>
                <a:ea typeface="ＭＳ Ｐゴシック"/>
              </a:rPr>
              <a:t>Roderick Cunningham	</a:t>
            </a:r>
            <a:r>
              <a:rPr lang="en-US" altLang="en-US" kern="0" dirty="0">
                <a:solidFill>
                  <a:srgbClr val="7030A0"/>
                </a:solidFill>
                <a:latin typeface="Arial"/>
                <a:ea typeface="ＭＳ Ｐゴシック"/>
              </a:rPr>
              <a:t>Immediate Past Basileus</a:t>
            </a:r>
          </a:p>
          <a:p>
            <a:pPr lvl="2" eaLnBrk="1" hangingPunct="1">
              <a:lnSpc>
                <a:spcPct val="110000"/>
              </a:lnSpc>
              <a:buNone/>
              <a:defRPr/>
            </a:pPr>
            <a:r>
              <a:rPr lang="en-US" altLang="en-US" kern="0" dirty="0">
                <a:solidFill>
                  <a:srgbClr val="7030A0"/>
                </a:solidFill>
                <a:latin typeface="Arial"/>
                <a:ea typeface="ＭＳ Ｐゴシック"/>
              </a:rPr>
              <a:t>Bro. </a:t>
            </a:r>
            <a:r>
              <a:rPr lang="en-US" altLang="en-US" dirty="0">
                <a:solidFill>
                  <a:srgbClr val="7030A0"/>
                </a:solidFill>
                <a:latin typeface="Arial"/>
                <a:ea typeface="ＭＳ Ｐゴシック"/>
              </a:rPr>
              <a:t>Shawn Travis</a:t>
            </a:r>
            <a:r>
              <a:rPr lang="en-US" altLang="en-US" kern="0" dirty="0">
                <a:solidFill>
                  <a:srgbClr val="7030A0"/>
                </a:solidFill>
                <a:latin typeface="Arial"/>
                <a:ea typeface="ＭＳ Ｐゴシック"/>
              </a:rPr>
              <a:t>			Vice Basileus</a:t>
            </a:r>
          </a:p>
          <a:p>
            <a:pPr lvl="2" eaLnBrk="1" hangingPunct="1">
              <a:lnSpc>
                <a:spcPct val="110000"/>
              </a:lnSpc>
              <a:buNone/>
              <a:defRPr/>
            </a:pPr>
            <a:r>
              <a:rPr lang="en-US" altLang="en-US" kern="0" dirty="0">
                <a:solidFill>
                  <a:srgbClr val="7030A0"/>
                </a:solidFill>
                <a:latin typeface="Arial"/>
                <a:ea typeface="ＭＳ Ｐゴシック"/>
              </a:rPr>
              <a:t>Bro. Sylvester Barnwell                  Bro. George Rowan</a:t>
            </a:r>
          </a:p>
          <a:p>
            <a:pPr lvl="2" eaLnBrk="1" hangingPunct="1">
              <a:lnSpc>
                <a:spcPct val="110000"/>
              </a:lnSpc>
              <a:buNone/>
              <a:defRPr/>
            </a:pPr>
            <a:r>
              <a:rPr lang="en-US" altLang="en-US" kern="0" dirty="0">
                <a:solidFill>
                  <a:srgbClr val="7030A0"/>
                </a:solidFill>
                <a:latin typeface="Arial"/>
                <a:ea typeface="ＭＳ Ｐゴシック"/>
              </a:rPr>
              <a:t>Bro. Adam Watts                            Bro. Benjamin Lytle</a:t>
            </a:r>
          </a:p>
          <a:p>
            <a:pPr lvl="2" eaLnBrk="1" hangingPunct="1">
              <a:lnSpc>
                <a:spcPct val="110000"/>
              </a:lnSpc>
              <a:buNone/>
              <a:defRPr/>
            </a:pPr>
            <a:r>
              <a:rPr lang="en-US" altLang="en-US" kern="0" dirty="0">
                <a:solidFill>
                  <a:srgbClr val="7030A0"/>
                </a:solidFill>
                <a:latin typeface="Arial"/>
                <a:ea typeface="ＭＳ Ｐゴシック"/>
              </a:rPr>
              <a:t>Bro. Hasani Jackson                       Stem Committee </a:t>
            </a:r>
          </a:p>
          <a:p>
            <a:pPr lvl="2" eaLnBrk="1" hangingPunct="1">
              <a:lnSpc>
                <a:spcPct val="110000"/>
              </a:lnSpc>
              <a:buNone/>
              <a:defRPr/>
            </a:pPr>
            <a:r>
              <a:rPr lang="en-US" altLang="en-US" dirty="0">
                <a:solidFill>
                  <a:srgbClr val="7030A0"/>
                </a:solidFill>
                <a:latin typeface="Arial"/>
                <a:ea typeface="ＭＳ Ｐゴシック"/>
              </a:rPr>
              <a:t>Bro. Jamal Mickens</a:t>
            </a:r>
          </a:p>
          <a:p>
            <a:pPr lvl="2" eaLnBrk="1" hangingPunct="1">
              <a:lnSpc>
                <a:spcPct val="110000"/>
              </a:lnSpc>
              <a:buNone/>
              <a:defRPr/>
            </a:pPr>
            <a:r>
              <a:rPr lang="en-US" altLang="en-US" dirty="0">
                <a:solidFill>
                  <a:srgbClr val="7030A0"/>
                </a:solidFill>
                <a:latin typeface="Arial"/>
                <a:ea typeface="ＭＳ Ｐゴシック"/>
              </a:rPr>
              <a:t>Bro. Amour Savage</a:t>
            </a:r>
          </a:p>
          <a:p>
            <a:pPr lvl="2" eaLnBrk="1" hangingPunct="1">
              <a:lnSpc>
                <a:spcPct val="110000"/>
              </a:lnSpc>
              <a:buNone/>
              <a:defRPr/>
            </a:pPr>
            <a:r>
              <a:rPr kumimoji="0" lang="en-US" altLang="en-US" b="0" i="0" u="none" strike="noStrike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Bro</a:t>
            </a:r>
            <a:r>
              <a:rPr kumimoji="0" lang="en-US" altLang="en-US" sz="2000" b="0" i="0" u="none" strike="noStrike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. </a:t>
            </a:r>
            <a:r>
              <a:rPr kumimoji="0" lang="en-US" altLang="en-US" b="0" i="0" u="none" strike="noStrike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DeLawrence</a:t>
            </a:r>
            <a:r>
              <a:rPr kumimoji="0" lang="en-US" altLang="en-US" b="0" i="0" u="none" strike="noStrike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 Shepherd, Jr.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11175900" cy="48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1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100" b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</a:t>
            </a: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ED41DCA9-3B5A-4CFD-BE25-53FEF5CF0653}"/>
              </a:ext>
            </a:extLst>
          </p:cNvPr>
          <p:cNvSpPr txBox="1">
            <a:spLocks/>
          </p:cNvSpPr>
          <p:nvPr/>
        </p:nvSpPr>
        <p:spPr bwMode="gray">
          <a:xfrm>
            <a:off x="8343668" y="1883229"/>
            <a:ext cx="3920803" cy="3903856"/>
          </a:xfrm>
          <a:prstGeom prst="ellipse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Prioritize</a:t>
            </a:r>
          </a:p>
          <a:p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8698663-C810-4D96-3628-63F0529F6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815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lnSpc>
                <a:spcPct val="110000"/>
              </a:lnSpc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DBAB25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lvl="0" algn="ctr" eaLnBrk="1" hangingPunct="1">
              <a:lnSpc>
                <a:spcPct val="110000"/>
              </a:lnSpc>
              <a:defRPr/>
            </a:pPr>
            <a:endParaRPr lang="en-US" altLang="en-US" sz="2000" kern="0" dirty="0">
              <a:solidFill>
                <a:srgbClr val="DBAB25"/>
              </a:solidFill>
              <a:latin typeface="Arial"/>
              <a:ea typeface="ＭＳ Ｐゴシック"/>
            </a:endParaRPr>
          </a:p>
          <a:p>
            <a:pPr lvl="0" algn="ctr" eaLnBrk="1" hangingPunct="1">
              <a:lnSpc>
                <a:spcPct val="110000"/>
              </a:lnSpc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DBAB25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lvl="0" algn="ctr" eaLnBrk="1" hangingPunct="1">
              <a:lnSpc>
                <a:spcPct val="110000"/>
              </a:lnSpc>
              <a:defRPr/>
            </a:pPr>
            <a:endParaRPr lang="en-US" altLang="en-US" sz="2000" kern="0" dirty="0">
              <a:solidFill>
                <a:srgbClr val="DBAB25"/>
              </a:solidFill>
              <a:latin typeface="Arial"/>
              <a:ea typeface="ＭＳ Ｐゴシック"/>
            </a:endParaRPr>
          </a:p>
          <a:p>
            <a:pPr marL="0" lvl="0" indent="0" algn="ctr" eaLnBrk="1" hangingPunct="1">
              <a:lnSpc>
                <a:spcPct val="110000"/>
              </a:lnSpc>
              <a:buNone/>
              <a:defRPr/>
            </a:pPr>
            <a:r>
              <a:rPr lang="en-US" altLang="en-US" sz="6000" kern="0" noProof="0" dirty="0">
                <a:solidFill>
                  <a:srgbClr val="DBAB25"/>
                </a:solidFill>
                <a:latin typeface="Arial"/>
                <a:ea typeface="ＭＳ Ｐゴシック"/>
              </a:rPr>
              <a:t>    </a:t>
            </a:r>
            <a:r>
              <a:rPr lang="en-US" altLang="en-US" sz="6000" kern="0" noProof="0" dirty="0">
                <a:solidFill>
                  <a:srgbClr val="7030A0"/>
                </a:solidFill>
                <a:latin typeface="Arial"/>
                <a:ea typeface="ＭＳ Ｐゴシック"/>
              </a:rPr>
              <a:t>QUESTIONS?????</a:t>
            </a:r>
            <a:endParaRPr kumimoji="0" lang="en-US" altLang="en-US" sz="6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E08D42-4561-4098-B870-B474F9A4B959}"/>
              </a:ext>
            </a:extLst>
          </p:cNvPr>
          <p:cNvSpPr txBox="1"/>
          <p:nvPr/>
        </p:nvSpPr>
        <p:spPr>
          <a:xfrm>
            <a:off x="4051803" y="2237368"/>
            <a:ext cx="3585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THANK YOU!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284BE24-F326-4B98-86C0-0883F167037A}"/>
              </a:ext>
            </a:extLst>
          </p:cNvPr>
          <p:cNvSpPr txBox="1">
            <a:spLocks/>
          </p:cNvSpPr>
          <p:nvPr/>
        </p:nvSpPr>
        <p:spPr bwMode="gray">
          <a:xfrm>
            <a:off x="1735810" y="3177148"/>
            <a:ext cx="56178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•"/>
              <a:defRPr sz="24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Char char="–"/>
              <a:defRPr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AA619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76200" indent="0" algn="r">
              <a:buNone/>
            </a:pPr>
            <a:r>
              <a:rPr lang="en-US" sz="1400" b="0" noProof="1">
                <a:solidFill>
                  <a:srgbClr val="131313"/>
                </a:solidFill>
                <a:latin typeface="+mn-lt"/>
              </a:rPr>
              <a:t> Bro.Ronald Richardson, Lambda Gama Gama 2002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2709DB-0A57-416F-BE09-AE6F4A9A37CE}"/>
              </a:ext>
            </a:extLst>
          </p:cNvPr>
          <p:cNvSpPr txBox="1"/>
          <p:nvPr/>
        </p:nvSpPr>
        <p:spPr>
          <a:xfrm>
            <a:off x="5649132" y="3544941"/>
            <a:ext cx="17045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(703) 346-8646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ED95A-EE75-41E6-A438-9CFF1B66216F}"/>
              </a:ext>
            </a:extLst>
          </p:cNvPr>
          <p:cNvSpPr txBox="1"/>
          <p:nvPr/>
        </p:nvSpPr>
        <p:spPr>
          <a:xfrm>
            <a:off x="4051803" y="3901393"/>
            <a:ext cx="3301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Ronald.richardsonsr02@gmail.com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84F821-24CB-4278-9DE6-313878D9DA54}"/>
              </a:ext>
            </a:extLst>
          </p:cNvPr>
          <p:cNvSpPr txBox="1"/>
          <p:nvPr/>
        </p:nvSpPr>
        <p:spPr>
          <a:xfrm>
            <a:off x="1030637" y="4269186"/>
            <a:ext cx="6323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Home - Epsilon Mu </a:t>
            </a:r>
            <a:r>
              <a:rPr lang="en-US" dirty="0" err="1">
                <a:hlinkClick r:id="rId3"/>
              </a:rPr>
              <a:t>Mu</a:t>
            </a:r>
            <a:r>
              <a:rPr lang="en-US" dirty="0">
                <a:hlinkClick r:id="rId3"/>
              </a:rPr>
              <a:t> Chapter of Omega Psi Phi Fraternity (emm-opp.org)</a:t>
            </a:r>
            <a:endParaRPr lang="en-US" dirty="0"/>
          </a:p>
        </p:txBody>
      </p:sp>
      <p:pic>
        <p:nvPicPr>
          <p:cNvPr id="5126" name="Picture 6" descr="Image result for person symbol">
            <a:extLst>
              <a:ext uri="{FF2B5EF4-FFF2-40B4-BE49-F238E27FC236}">
                <a16:creationId xmlns:a16="http://schemas.microsoft.com/office/drawing/2014/main" id="{70D87F9C-C0C9-4FAB-8551-FF3106FB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89" y="3177147"/>
            <a:ext cx="245028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ELL PHONE symbol">
            <a:extLst>
              <a:ext uri="{FF2B5EF4-FFF2-40B4-BE49-F238E27FC236}">
                <a16:creationId xmlns:a16="http://schemas.microsoft.com/office/drawing/2014/main" id="{28E46D97-C812-45BE-9183-317F95C8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89" y="3523351"/>
            <a:ext cx="245027" cy="2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EMAIL symbol">
            <a:extLst>
              <a:ext uri="{FF2B5EF4-FFF2-40B4-BE49-F238E27FC236}">
                <a16:creationId xmlns:a16="http://schemas.microsoft.com/office/drawing/2014/main" id="{ECE7D676-7629-4AE6-801C-7090B44E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89" y="3869552"/>
            <a:ext cx="245027" cy="3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WEBSITE SYMBOL">
            <a:extLst>
              <a:ext uri="{FF2B5EF4-FFF2-40B4-BE49-F238E27FC236}">
                <a16:creationId xmlns:a16="http://schemas.microsoft.com/office/drawing/2014/main" id="{BBAFB951-468A-44EE-99FA-46BAE366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13" y="4257845"/>
            <a:ext cx="307778" cy="3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eta Lambda Lambda Theme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ackground start">
  <a:themeElements>
    <a:clrScheme name="Dark Background start 1">
      <a:dk1>
        <a:srgbClr val="0070B9"/>
      </a:dk1>
      <a:lt1>
        <a:srgbClr val="FFFFFF"/>
      </a:lt1>
      <a:dk2>
        <a:srgbClr val="0070B9"/>
      </a:dk2>
      <a:lt2>
        <a:srgbClr val="C0C0C0"/>
      </a:lt2>
      <a:accent1>
        <a:srgbClr val="FF9F00"/>
      </a:accent1>
      <a:accent2>
        <a:srgbClr val="00B034"/>
      </a:accent2>
      <a:accent3>
        <a:srgbClr val="FFFFFF"/>
      </a:accent3>
      <a:accent4>
        <a:srgbClr val="005F9E"/>
      </a:accent4>
      <a:accent5>
        <a:srgbClr val="FFCDAA"/>
      </a:accent5>
      <a:accent6>
        <a:srgbClr val="009F2E"/>
      </a:accent6>
      <a:hlink>
        <a:srgbClr val="0070B9"/>
      </a:hlink>
      <a:folHlink>
        <a:srgbClr val="9595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12127</TotalTime>
  <Words>503</Words>
  <Application>Microsoft Macintosh PowerPoint</Application>
  <PresentationFormat>Widescreen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Trebuchet MS</vt:lpstr>
      <vt:lpstr>Open Sans Light</vt:lpstr>
      <vt:lpstr>Calibri</vt:lpstr>
      <vt:lpstr>Baskerville Old Face</vt:lpstr>
      <vt:lpstr>Beta Lambda Lambda Theme</vt:lpstr>
      <vt:lpstr>Dark Background start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Jones</dc:creator>
  <cp:lastModifiedBy>Canty, Frank</cp:lastModifiedBy>
  <cp:revision>59</cp:revision>
  <dcterms:modified xsi:type="dcterms:W3CDTF">2025-02-06T18:53:04Z</dcterms:modified>
</cp:coreProperties>
</file>